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handoutMasterIdLst>
    <p:handoutMasterId r:id="rId51"/>
  </p:handoutMasterIdLst>
  <p:sldIdLst>
    <p:sldId id="256" r:id="rId2"/>
    <p:sldId id="258" r:id="rId3"/>
    <p:sldId id="259" r:id="rId4"/>
    <p:sldId id="268" r:id="rId5"/>
    <p:sldId id="267" r:id="rId6"/>
    <p:sldId id="265" r:id="rId7"/>
    <p:sldId id="263" r:id="rId8"/>
    <p:sldId id="262" r:id="rId9"/>
    <p:sldId id="271" r:id="rId10"/>
    <p:sldId id="275" r:id="rId11"/>
    <p:sldId id="319" r:id="rId12"/>
    <p:sldId id="273" r:id="rId13"/>
    <p:sldId id="279" r:id="rId14"/>
    <p:sldId id="276" r:id="rId15"/>
    <p:sldId id="284" r:id="rId16"/>
    <p:sldId id="283" r:id="rId17"/>
    <p:sldId id="282" r:id="rId18"/>
    <p:sldId id="281" r:id="rId19"/>
    <p:sldId id="280" r:id="rId20"/>
    <p:sldId id="324" r:id="rId21"/>
    <p:sldId id="286" r:id="rId22"/>
    <p:sldId id="325" r:id="rId23"/>
    <p:sldId id="299" r:id="rId24"/>
    <p:sldId id="300" r:id="rId25"/>
    <p:sldId id="298" r:id="rId26"/>
    <p:sldId id="292" r:id="rId27"/>
    <p:sldId id="320" r:id="rId28"/>
    <p:sldId id="290" r:id="rId29"/>
    <p:sldId id="313" r:id="rId30"/>
    <p:sldId id="321" r:id="rId31"/>
    <p:sldId id="289" r:id="rId32"/>
    <p:sldId id="314" r:id="rId33"/>
    <p:sldId id="288" r:id="rId34"/>
    <p:sldId id="301" r:id="rId35"/>
    <p:sldId id="302" r:id="rId36"/>
    <p:sldId id="322" r:id="rId37"/>
    <p:sldId id="308" r:id="rId38"/>
    <p:sldId id="309" r:id="rId39"/>
    <p:sldId id="326" r:id="rId40"/>
    <p:sldId id="327" r:id="rId41"/>
    <p:sldId id="328" r:id="rId42"/>
    <p:sldId id="329" r:id="rId43"/>
    <p:sldId id="317" r:id="rId44"/>
    <p:sldId id="330" r:id="rId45"/>
    <p:sldId id="310" r:id="rId46"/>
    <p:sldId id="318" r:id="rId47"/>
    <p:sldId id="323" r:id="rId48"/>
    <p:sldId id="312" r:id="rId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3A3A51"/>
    <a:srgbClr val="000032"/>
    <a:srgbClr val="9C8D5A"/>
    <a:srgbClr val="888067"/>
    <a:srgbClr val="AC9E6D"/>
    <a:srgbClr val="F9F9F5"/>
    <a:srgbClr val="081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70388" autoAdjust="0"/>
  </p:normalViewPr>
  <p:slideViewPr>
    <p:cSldViewPr snapToGrid="0">
      <p:cViewPr varScale="1">
        <p:scale>
          <a:sx n="80" d="100"/>
          <a:sy n="80" d="100"/>
        </p:scale>
        <p:origin x="2280" y="90"/>
      </p:cViewPr>
      <p:guideLst>
        <p:guide orient="horz" pos="2160"/>
        <p:guide pos="2880"/>
      </p:guideLst>
    </p:cSldViewPr>
  </p:slideViewPr>
  <p:outlineViewPr>
    <p:cViewPr>
      <p:scale>
        <a:sx n="33" d="100"/>
        <a:sy n="33" d="100"/>
      </p:scale>
      <p:origin x="0" y="-39420"/>
    </p:cViewPr>
  </p:outlineViewPr>
  <p:notesTextViewPr>
    <p:cViewPr>
      <p:scale>
        <a:sx n="1" d="1"/>
        <a:sy n="1" d="1"/>
      </p:scale>
      <p:origin x="0" y="0"/>
    </p:cViewPr>
  </p:notesTextViewPr>
  <p:sorterViewPr>
    <p:cViewPr>
      <p:scale>
        <a:sx n="100" d="100"/>
        <a:sy n="100" d="100"/>
      </p:scale>
      <p:origin x="0" y="-4716"/>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51B2308-B760-4DB3-BB91-C2D5BD33FBC6}" type="datetimeFigureOut">
              <a:rPr lang="en-US" smtClean="0"/>
              <a:t>3/18/2021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95263C5-9C14-4EB7-B5AD-62DBB9F69882}" type="slidenum">
              <a:rPr lang="en-US" smtClean="0"/>
              <a:t>‹#›</a:t>
            </a:fld>
            <a:endParaRPr lang="en-US"/>
          </a:p>
        </p:txBody>
      </p:sp>
    </p:spTree>
    <p:extLst>
      <p:ext uri="{BB962C8B-B14F-4D97-AF65-F5344CB8AC3E}">
        <p14:creationId xmlns:p14="http://schemas.microsoft.com/office/powerpoint/2010/main" val="2570960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DC96E030-EDB2-4E5F-A3BB-7C8C9A53ADEA}" type="datetimeFigureOut">
              <a:rPr lang="en-US" smtClean="0"/>
              <a:t>3/18/2021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2" tIns="46656" rIns="93312" bIns="4665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869DA988-7594-4BF8-9CD4-C0843D8E4726}" type="slidenum">
              <a:rPr lang="en-US" smtClean="0"/>
              <a:t>‹#›</a:t>
            </a:fld>
            <a:endParaRPr lang="en-US" dirty="0"/>
          </a:p>
        </p:txBody>
      </p:sp>
    </p:spTree>
    <p:extLst>
      <p:ext uri="{BB962C8B-B14F-4D97-AF65-F5344CB8AC3E}">
        <p14:creationId xmlns:p14="http://schemas.microsoft.com/office/powerpoint/2010/main" val="17966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uides.lib.umich.edu/copyrightbasics/copyrightabili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524333"/>
            <a:ext cx="5618480" cy="3665458"/>
          </a:xfrm>
        </p:spPr>
        <p:txBody>
          <a:bodyPr/>
          <a:lstStyle/>
          <a:p>
            <a:endParaRPr lang="en-US" baseline="0" dirty="0"/>
          </a:p>
        </p:txBody>
      </p:sp>
      <p:sp>
        <p:nvSpPr>
          <p:cNvPr id="4" name="Slide Number Placeholder 3"/>
          <p:cNvSpPr>
            <a:spLocks noGrp="1"/>
          </p:cNvSpPr>
          <p:nvPr>
            <p:ph type="sldNum" sz="quarter" idx="10"/>
          </p:nvPr>
        </p:nvSpPr>
        <p:spPr/>
        <p:txBody>
          <a:bodyPr/>
          <a:lstStyle/>
          <a:p>
            <a:fld id="{869DA988-7594-4BF8-9CD4-C0843D8E4726}" type="slidenum">
              <a:rPr lang="en-US" smtClean="0"/>
              <a:t>1</a:t>
            </a:fld>
            <a:endParaRPr lang="en-US" dirty="0"/>
          </a:p>
        </p:txBody>
      </p:sp>
    </p:spTree>
    <p:extLst>
      <p:ext uri="{BB962C8B-B14F-4D97-AF65-F5344CB8AC3E}">
        <p14:creationId xmlns:p14="http://schemas.microsoft.com/office/powerpoint/2010/main" val="13391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Arial" panose="020B0604020202020204" pitchFamily="34" charset="0"/>
              </a:rPr>
              <a:t>In the United States today, copyright protection automatically covers all new </a:t>
            </a:r>
            <a:r>
              <a:rPr lang="en-US" b="0" i="0" u="none" strike="noStrike" dirty="0">
                <a:solidFill>
                  <a:srgbClr val="2954D1"/>
                </a:solidFill>
                <a:effectLst/>
                <a:latin typeface="Arial" panose="020B0604020202020204" pitchFamily="34" charset="0"/>
                <a:hlinkClick r:id="rId3"/>
              </a:rPr>
              <a:t>copyrightable</a:t>
            </a:r>
            <a:r>
              <a:rPr lang="en-US" b="0" i="0" dirty="0">
                <a:solidFill>
                  <a:srgbClr val="333333"/>
                </a:solidFill>
                <a:effectLst/>
                <a:latin typeface="Arial" panose="020B0604020202020204" pitchFamily="34" charset="0"/>
              </a:rPr>
              <a:t> works, including your dissertation. The moment a copyrightable work is fixed in a tangible medium of expression (e.g., written on a piece of paper or on your hard drive), it is subject to copyright.</a:t>
            </a:r>
          </a:p>
          <a:p>
            <a:pPr algn="l"/>
            <a:endParaRPr lang="en-US" b="0" i="0" dirty="0">
              <a:solidFill>
                <a:srgbClr val="333333"/>
              </a:solidFill>
              <a:effectLst/>
              <a:latin typeface="Arial" panose="020B0604020202020204" pitchFamily="34" charset="0"/>
            </a:endParaRPr>
          </a:p>
          <a:p>
            <a:pPr algn="l"/>
            <a:r>
              <a:rPr lang="en-US" b="0" i="0" dirty="0">
                <a:solidFill>
                  <a:srgbClr val="333333"/>
                </a:solidFill>
                <a:effectLst/>
                <a:latin typeface="Arial" panose="020B0604020202020204" pitchFamily="34" charset="0"/>
              </a:rPr>
              <a:t>In the past, authors had to comply with certain formalities in order to obtain copyright protection. These formalities included registering the work with the US Copyright Office and placing a copyright notice on the work. Copyright law no longer requires that authors comply with these formalities merely to obtain copyright protection. </a:t>
            </a:r>
          </a:p>
        </p:txBody>
      </p:sp>
      <p:sp>
        <p:nvSpPr>
          <p:cNvPr id="4" name="Slide Number Placeholder 3"/>
          <p:cNvSpPr>
            <a:spLocks noGrp="1"/>
          </p:cNvSpPr>
          <p:nvPr>
            <p:ph type="sldNum" sz="quarter" idx="10"/>
          </p:nvPr>
        </p:nvSpPr>
        <p:spPr/>
        <p:txBody>
          <a:bodyPr/>
          <a:lstStyle/>
          <a:p>
            <a:fld id="{869DA988-7594-4BF8-9CD4-C0843D8E4726}" type="slidenum">
              <a:rPr lang="en-US" smtClean="0"/>
              <a:t>10</a:t>
            </a:fld>
            <a:endParaRPr lang="en-US" dirty="0"/>
          </a:p>
        </p:txBody>
      </p:sp>
    </p:spTree>
    <p:extLst>
      <p:ext uri="{BB962C8B-B14F-4D97-AF65-F5344CB8AC3E}">
        <p14:creationId xmlns:p14="http://schemas.microsoft.com/office/powerpoint/2010/main" val="117776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800" dirty="0"/>
              <a:t>Here are example of correct page numbering (please note that the margins not to scale)</a:t>
            </a:r>
          </a:p>
        </p:txBody>
      </p:sp>
      <p:sp>
        <p:nvSpPr>
          <p:cNvPr id="4" name="Slide Number Placeholder 3"/>
          <p:cNvSpPr>
            <a:spLocks noGrp="1"/>
          </p:cNvSpPr>
          <p:nvPr>
            <p:ph type="sldNum" sz="quarter" idx="10"/>
          </p:nvPr>
        </p:nvSpPr>
        <p:spPr/>
        <p:txBody>
          <a:bodyPr/>
          <a:lstStyle/>
          <a:p>
            <a:fld id="{869DA988-7594-4BF8-9CD4-C0843D8E4726}" type="slidenum">
              <a:rPr lang="en-US" smtClean="0"/>
              <a:t>11</a:t>
            </a:fld>
            <a:endParaRPr lang="en-US" dirty="0"/>
          </a:p>
        </p:txBody>
      </p:sp>
    </p:spTree>
    <p:extLst>
      <p:ext uri="{BB962C8B-B14F-4D97-AF65-F5344CB8AC3E}">
        <p14:creationId xmlns:p14="http://schemas.microsoft.com/office/powerpoint/2010/main" val="301642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480005"/>
            <a:ext cx="5618480" cy="4362025"/>
          </a:xfrm>
        </p:spPr>
        <p:txBody>
          <a:bodyPr/>
          <a:lstStyle/>
          <a:p>
            <a:pPr defTabSz="933111">
              <a:defRPr/>
            </a:pPr>
            <a:r>
              <a:rPr lang="en-US" sz="1600" dirty="0"/>
              <a:t>Every</a:t>
            </a:r>
            <a:r>
              <a:rPr lang="en-US" sz="1600" baseline="0" dirty="0"/>
              <a:t> thesis or dissertation follow a general organization or layout.</a:t>
            </a:r>
          </a:p>
          <a:p>
            <a:pPr defTabSz="933111">
              <a:defRPr/>
            </a:pPr>
            <a:endParaRPr lang="en-US" sz="1600" baseline="0" dirty="0"/>
          </a:p>
          <a:p>
            <a:pPr defTabSz="933111">
              <a:defRPr/>
            </a:pPr>
            <a:r>
              <a:rPr lang="en-US" sz="1600" dirty="0"/>
              <a:t>Copyright protection automatically exists from the time you place your thesis or dissertation in fixed form. There is no requirement to obtain protection under copyright law. Adding this is optional.</a:t>
            </a:r>
          </a:p>
          <a:p>
            <a:pPr defTabSz="933111">
              <a:defRPr/>
            </a:pPr>
            <a:endParaRPr lang="en-US" sz="1600" dirty="0"/>
          </a:p>
          <a:p>
            <a:pPr defTabSz="933111">
              <a:defRPr/>
            </a:pPr>
            <a:r>
              <a:rPr lang="en-US" sz="1600" dirty="0"/>
              <a:t>Preliminary Pages – all pages before the start of Chapter I.</a:t>
            </a:r>
          </a:p>
          <a:p>
            <a:pPr defTabSz="933111">
              <a:defRPr/>
            </a:pPr>
            <a:endParaRPr lang="en-US" sz="1600" dirty="0"/>
          </a:p>
          <a:p>
            <a:pPr defTabSz="933111">
              <a:defRPr/>
            </a:pPr>
            <a:r>
              <a:rPr lang="en-US" altLang="en-US" sz="1600" dirty="0">
                <a:cs typeface="Verdana" panose="020B0604030504040204" pitchFamily="34" charset="0"/>
              </a:rPr>
              <a:t>Standard organization of a manuscript consists of five chapters. </a:t>
            </a:r>
          </a:p>
          <a:p>
            <a:pPr defTabSz="933111">
              <a:defRPr/>
            </a:pPr>
            <a:r>
              <a:rPr lang="en-US" altLang="en-US" sz="1600" dirty="0">
                <a:cs typeface="Verdana" panose="020B0604030504040204" pitchFamily="34" charset="0"/>
              </a:rPr>
              <a:t>Chapter I: Introduction</a:t>
            </a:r>
          </a:p>
          <a:p>
            <a:pPr defTabSz="933111">
              <a:defRPr/>
            </a:pPr>
            <a:r>
              <a:rPr lang="en-US" altLang="en-US" sz="1600" dirty="0">
                <a:cs typeface="Verdana" panose="020B0604030504040204" pitchFamily="34" charset="0"/>
              </a:rPr>
              <a:t>Chapter II: Literature Review</a:t>
            </a:r>
          </a:p>
          <a:p>
            <a:pPr defTabSz="933111">
              <a:defRPr/>
            </a:pPr>
            <a:r>
              <a:rPr lang="en-US" altLang="en-US" sz="1600" dirty="0">
                <a:cs typeface="Verdana" panose="020B0604030504040204" pitchFamily="34" charset="0"/>
              </a:rPr>
              <a:t>Chapter III: Research Methods</a:t>
            </a:r>
          </a:p>
          <a:p>
            <a:pPr defTabSz="933111">
              <a:defRPr/>
            </a:pPr>
            <a:r>
              <a:rPr lang="en-US" altLang="en-US" sz="1600" dirty="0">
                <a:cs typeface="Verdana" panose="020B0604030504040204" pitchFamily="34" charset="0"/>
              </a:rPr>
              <a:t>Chapter IV: Research Results and Discussion</a:t>
            </a:r>
          </a:p>
          <a:p>
            <a:pPr defTabSz="933111">
              <a:defRPr/>
            </a:pPr>
            <a:r>
              <a:rPr lang="en-US" altLang="en-US" sz="1600" dirty="0">
                <a:cs typeface="Verdana" panose="020B0604030504040204" pitchFamily="34" charset="0"/>
              </a:rPr>
              <a:t>Chapter V: Conclusion and Future Work</a:t>
            </a:r>
          </a:p>
          <a:p>
            <a:pPr defTabSz="933111">
              <a:defRPr/>
            </a:pPr>
            <a:endParaRPr lang="en-US" altLang="en-US" sz="1600" dirty="0">
              <a:cs typeface="Verdana" panose="020B0604030504040204" pitchFamily="34" charset="0"/>
            </a:endParaRPr>
          </a:p>
          <a:p>
            <a:pPr defTabSz="933111">
              <a:defRPr/>
            </a:pPr>
            <a:r>
              <a:rPr lang="en-US" altLang="en-US" sz="1600" dirty="0">
                <a:cs typeface="Verdana" panose="020B0604030504040204" pitchFamily="34" charset="0"/>
              </a:rPr>
              <a:t>Bibliography or References</a:t>
            </a:r>
          </a:p>
          <a:p>
            <a:endParaRPr lang="en-US" altLang="en-US" sz="1600" dirty="0"/>
          </a:p>
          <a:p>
            <a:pPr defTabSz="933111">
              <a:defRPr/>
            </a:pPr>
            <a:r>
              <a:rPr lang="en-US" altLang="en-US" sz="1600" dirty="0">
                <a:cs typeface="Verdana" panose="020B0604030504040204" pitchFamily="34" charset="0"/>
              </a:rPr>
              <a:t>Appendices </a:t>
            </a:r>
            <a:r>
              <a:rPr lang="en-US" altLang="en-US" sz="1100" dirty="0">
                <a:cs typeface="Verdana" panose="020B0604030504040204" pitchFamily="34" charset="0"/>
              </a:rPr>
              <a:t>(including Human Subjects Approval and/or other approvals as required)</a:t>
            </a:r>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12</a:t>
            </a:fld>
            <a:endParaRPr lang="en-US"/>
          </a:p>
        </p:txBody>
      </p:sp>
    </p:spTree>
    <p:extLst>
      <p:ext uri="{BB962C8B-B14F-4D97-AF65-F5344CB8AC3E}">
        <p14:creationId xmlns:p14="http://schemas.microsoft.com/office/powerpoint/2010/main" val="105685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13</a:t>
            </a:fld>
            <a:endParaRPr lang="en-US"/>
          </a:p>
        </p:txBody>
      </p:sp>
    </p:spTree>
    <p:extLst>
      <p:ext uri="{BB962C8B-B14F-4D97-AF65-F5344CB8AC3E}">
        <p14:creationId xmlns:p14="http://schemas.microsoft.com/office/powerpoint/2010/main" val="84999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10"/>
          </p:nvPr>
        </p:nvSpPr>
        <p:spPr/>
        <p:txBody>
          <a:bodyPr/>
          <a:lstStyle/>
          <a:p>
            <a:fld id="{869DA988-7594-4BF8-9CD4-C0843D8E4726}" type="slidenum">
              <a:rPr lang="en-US" smtClean="0"/>
              <a:t>14</a:t>
            </a:fld>
            <a:endParaRPr lang="en-US" dirty="0"/>
          </a:p>
        </p:txBody>
      </p:sp>
    </p:spTree>
    <p:extLst>
      <p:ext uri="{BB962C8B-B14F-4D97-AF65-F5344CB8AC3E}">
        <p14:creationId xmlns:p14="http://schemas.microsoft.com/office/powerpoint/2010/main" val="419973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15</a:t>
            </a:fld>
            <a:endParaRPr lang="en-US" dirty="0"/>
          </a:p>
        </p:txBody>
      </p:sp>
    </p:spTree>
    <p:extLst>
      <p:ext uri="{BB962C8B-B14F-4D97-AF65-F5344CB8AC3E}">
        <p14:creationId xmlns:p14="http://schemas.microsoft.com/office/powerpoint/2010/main" val="407023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(not to scale)</a:t>
            </a:r>
            <a:endParaRPr lang="en-US" baseline="0" dirty="0"/>
          </a:p>
        </p:txBody>
      </p:sp>
      <p:sp>
        <p:nvSpPr>
          <p:cNvPr id="4" name="Slide Number Placeholder 3"/>
          <p:cNvSpPr>
            <a:spLocks noGrp="1"/>
          </p:cNvSpPr>
          <p:nvPr>
            <p:ph type="sldNum" sz="quarter" idx="10"/>
          </p:nvPr>
        </p:nvSpPr>
        <p:spPr/>
        <p:txBody>
          <a:bodyPr/>
          <a:lstStyle/>
          <a:p>
            <a:fld id="{869DA988-7594-4BF8-9CD4-C0843D8E4726}" type="slidenum">
              <a:rPr lang="en-US" smtClean="0"/>
              <a:t>16</a:t>
            </a:fld>
            <a:endParaRPr lang="en-US" dirty="0"/>
          </a:p>
        </p:txBody>
      </p:sp>
    </p:spTree>
    <p:extLst>
      <p:ext uri="{BB962C8B-B14F-4D97-AF65-F5344CB8AC3E}">
        <p14:creationId xmlns:p14="http://schemas.microsoft.com/office/powerpoint/2010/main" val="135663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dirty="0"/>
              <a:t>Table of Contents – the majority of formatting errors occur here.  </a:t>
            </a:r>
          </a:p>
        </p:txBody>
      </p:sp>
      <p:sp>
        <p:nvSpPr>
          <p:cNvPr id="4" name="Slide Number Placeholder 3"/>
          <p:cNvSpPr>
            <a:spLocks noGrp="1"/>
          </p:cNvSpPr>
          <p:nvPr>
            <p:ph type="sldNum" sz="quarter" idx="10"/>
          </p:nvPr>
        </p:nvSpPr>
        <p:spPr/>
        <p:txBody>
          <a:bodyPr/>
          <a:lstStyle/>
          <a:p>
            <a:fld id="{869DA988-7594-4BF8-9CD4-C0843D8E4726}" type="slidenum">
              <a:rPr lang="en-US" smtClean="0"/>
              <a:t>17</a:t>
            </a:fld>
            <a:endParaRPr lang="en-US"/>
          </a:p>
        </p:txBody>
      </p:sp>
    </p:spTree>
    <p:extLst>
      <p:ext uri="{BB962C8B-B14F-4D97-AF65-F5344CB8AC3E}">
        <p14:creationId xmlns:p14="http://schemas.microsoft.com/office/powerpoint/2010/main" val="115995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DA988-7594-4BF8-9CD4-C0843D8E4726}" type="slidenum">
              <a:rPr lang="en-US" smtClean="0"/>
              <a:t>18</a:t>
            </a:fld>
            <a:endParaRPr lang="en-US" dirty="0"/>
          </a:p>
        </p:txBody>
      </p:sp>
    </p:spTree>
    <p:extLst>
      <p:ext uri="{BB962C8B-B14F-4D97-AF65-F5344CB8AC3E}">
        <p14:creationId xmlns:p14="http://schemas.microsoft.com/office/powerpoint/2010/main" val="738846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dirty="0"/>
              <a:t>Note – this examples are not to scale  but shows you one example of a Table of Contents correctly formatted. </a:t>
            </a:r>
          </a:p>
          <a:p>
            <a:endParaRPr lang="en-US" sz="1800" dirty="0"/>
          </a:p>
          <a:p>
            <a:r>
              <a:rPr lang="en-US" sz="1800" dirty="0"/>
              <a:t>The next page shows another example of how you can format using numbering.  </a:t>
            </a:r>
          </a:p>
          <a:p>
            <a:endParaRPr lang="en-US" sz="1800" dirty="0"/>
          </a:p>
          <a:p>
            <a:r>
              <a:rPr lang="en-US" sz="1800" dirty="0"/>
              <a:t>Either TOC is fine</a:t>
            </a:r>
          </a:p>
        </p:txBody>
      </p:sp>
      <p:sp>
        <p:nvSpPr>
          <p:cNvPr id="4" name="Slide Number Placeholder 3"/>
          <p:cNvSpPr>
            <a:spLocks noGrp="1"/>
          </p:cNvSpPr>
          <p:nvPr>
            <p:ph type="sldNum" sz="quarter" idx="10"/>
          </p:nvPr>
        </p:nvSpPr>
        <p:spPr/>
        <p:txBody>
          <a:bodyPr/>
          <a:lstStyle/>
          <a:p>
            <a:fld id="{869DA988-7594-4BF8-9CD4-C0843D8E4726}" type="slidenum">
              <a:rPr lang="en-US" smtClean="0"/>
              <a:t>19</a:t>
            </a:fld>
            <a:endParaRPr lang="en-US"/>
          </a:p>
        </p:txBody>
      </p:sp>
    </p:spTree>
    <p:extLst>
      <p:ext uri="{BB962C8B-B14F-4D97-AF65-F5344CB8AC3E}">
        <p14:creationId xmlns:p14="http://schemas.microsoft.com/office/powerpoint/2010/main" val="55089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a:t>
            </a:fld>
            <a:endParaRPr lang="en-US" dirty="0"/>
          </a:p>
        </p:txBody>
      </p:sp>
    </p:spTree>
    <p:extLst>
      <p:ext uri="{BB962C8B-B14F-4D97-AF65-F5344CB8AC3E}">
        <p14:creationId xmlns:p14="http://schemas.microsoft.com/office/powerpoint/2010/main" val="1969298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a TOC formatted using a numbering system.</a:t>
            </a:r>
          </a:p>
          <a:p>
            <a:r>
              <a:rPr lang="en-US" dirty="0"/>
              <a:t>Notice the Roman numerals for the Chapter name, but Arabic numerals for the level headings</a:t>
            </a:r>
          </a:p>
        </p:txBody>
      </p:sp>
      <p:sp>
        <p:nvSpPr>
          <p:cNvPr id="4" name="Slide Number Placeholder 3"/>
          <p:cNvSpPr>
            <a:spLocks noGrp="1"/>
          </p:cNvSpPr>
          <p:nvPr>
            <p:ph type="sldNum" sz="quarter" idx="5"/>
          </p:nvPr>
        </p:nvSpPr>
        <p:spPr/>
        <p:txBody>
          <a:bodyPr/>
          <a:lstStyle/>
          <a:p>
            <a:fld id="{869DA988-7594-4BF8-9CD4-C0843D8E4726}" type="slidenum">
              <a:rPr lang="en-US" smtClean="0"/>
              <a:t>20</a:t>
            </a:fld>
            <a:endParaRPr lang="en-US" dirty="0"/>
          </a:p>
        </p:txBody>
      </p:sp>
    </p:spTree>
    <p:extLst>
      <p:ext uri="{BB962C8B-B14F-4D97-AF65-F5344CB8AC3E}">
        <p14:creationId xmlns:p14="http://schemas.microsoft.com/office/powerpoint/2010/main" val="112996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Do not type Figure 1.2, Figure 2.1, or Table 1.2, Table 1.3, </a:t>
            </a:r>
            <a:r>
              <a:rPr lang="en-US" dirty="0" err="1"/>
              <a:t>etc</a:t>
            </a:r>
            <a:r>
              <a:rPr lang="en-US" dirty="0"/>
              <a:t> on the actual list. </a:t>
            </a:r>
          </a:p>
        </p:txBody>
      </p:sp>
      <p:sp>
        <p:nvSpPr>
          <p:cNvPr id="4" name="Slide Number Placeholder 3"/>
          <p:cNvSpPr>
            <a:spLocks noGrp="1"/>
          </p:cNvSpPr>
          <p:nvPr>
            <p:ph type="sldNum" sz="quarter" idx="10"/>
          </p:nvPr>
        </p:nvSpPr>
        <p:spPr/>
        <p:txBody>
          <a:bodyPr/>
          <a:lstStyle/>
          <a:p>
            <a:fld id="{869DA988-7594-4BF8-9CD4-C0843D8E4726}" type="slidenum">
              <a:rPr lang="en-US" smtClean="0"/>
              <a:t>21</a:t>
            </a:fld>
            <a:endParaRPr lang="en-US"/>
          </a:p>
        </p:txBody>
      </p:sp>
    </p:spTree>
    <p:extLst>
      <p:ext uri="{BB962C8B-B14F-4D97-AF65-F5344CB8AC3E}">
        <p14:creationId xmlns:p14="http://schemas.microsoft.com/office/powerpoint/2010/main" val="55089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“List” pages – </a:t>
            </a:r>
          </a:p>
          <a:p>
            <a:endParaRPr lang="en-US" dirty="0"/>
          </a:p>
          <a:p>
            <a:r>
              <a:rPr lang="en-US" dirty="0"/>
              <a:t>DO NOT include the following descriptors – only the number</a:t>
            </a:r>
          </a:p>
          <a:p>
            <a:r>
              <a:rPr lang="en-US" dirty="0"/>
              <a:t>Figure</a:t>
            </a:r>
          </a:p>
          <a:p>
            <a:r>
              <a:rPr lang="en-US" dirty="0"/>
              <a:t>Table</a:t>
            </a:r>
          </a:p>
          <a:p>
            <a:r>
              <a:rPr lang="en-US" dirty="0"/>
              <a:t>Scheme</a:t>
            </a:r>
          </a:p>
          <a:p>
            <a:r>
              <a:rPr lang="en-US" dirty="0"/>
              <a:t>Illustration </a:t>
            </a:r>
          </a:p>
        </p:txBody>
      </p:sp>
      <p:sp>
        <p:nvSpPr>
          <p:cNvPr id="4" name="Slide Number Placeholder 3"/>
          <p:cNvSpPr>
            <a:spLocks noGrp="1"/>
          </p:cNvSpPr>
          <p:nvPr>
            <p:ph type="sldNum" sz="quarter" idx="5"/>
          </p:nvPr>
        </p:nvSpPr>
        <p:spPr/>
        <p:txBody>
          <a:bodyPr/>
          <a:lstStyle/>
          <a:p>
            <a:fld id="{869DA988-7594-4BF8-9CD4-C0843D8E4726}" type="slidenum">
              <a:rPr lang="en-US" smtClean="0"/>
              <a:t>22</a:t>
            </a:fld>
            <a:endParaRPr lang="en-US" dirty="0"/>
          </a:p>
        </p:txBody>
      </p:sp>
    </p:spTree>
    <p:extLst>
      <p:ext uri="{BB962C8B-B14F-4D97-AF65-F5344CB8AC3E}">
        <p14:creationId xmlns:p14="http://schemas.microsoft.com/office/powerpoint/2010/main" val="317021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23</a:t>
            </a:fld>
            <a:endParaRPr lang="en-US"/>
          </a:p>
        </p:txBody>
      </p:sp>
    </p:spTree>
    <p:extLst>
      <p:ext uri="{BB962C8B-B14F-4D97-AF65-F5344CB8AC3E}">
        <p14:creationId xmlns:p14="http://schemas.microsoft.com/office/powerpoint/2010/main" val="550898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2000" dirty="0"/>
              <a:t>Note – this is showing how to format only; not to scale.  </a:t>
            </a:r>
          </a:p>
          <a:p>
            <a:r>
              <a:rPr lang="en-US" sz="2000" dirty="0"/>
              <a:t>This example shows the single space caption of a figures, but double space between each item.</a:t>
            </a:r>
          </a:p>
        </p:txBody>
      </p:sp>
      <p:sp>
        <p:nvSpPr>
          <p:cNvPr id="4" name="Slide Number Placeholder 3"/>
          <p:cNvSpPr>
            <a:spLocks noGrp="1"/>
          </p:cNvSpPr>
          <p:nvPr>
            <p:ph type="sldNum" sz="quarter" idx="10"/>
          </p:nvPr>
        </p:nvSpPr>
        <p:spPr/>
        <p:txBody>
          <a:bodyPr/>
          <a:lstStyle/>
          <a:p>
            <a:fld id="{869DA988-7594-4BF8-9CD4-C0843D8E4726}" type="slidenum">
              <a:rPr lang="en-US" smtClean="0"/>
              <a:t>24</a:t>
            </a:fld>
            <a:endParaRPr lang="en-US"/>
          </a:p>
        </p:txBody>
      </p:sp>
    </p:spTree>
    <p:extLst>
      <p:ext uri="{BB962C8B-B14F-4D97-AF65-F5344CB8AC3E}">
        <p14:creationId xmlns:p14="http://schemas.microsoft.com/office/powerpoint/2010/main" val="550898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25</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26</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Here you</a:t>
            </a:r>
            <a:r>
              <a:rPr lang="en-US" baseline="0" dirty="0"/>
              <a:t> can see the placement of the figure and table titles or descriptions.  Tables are placed above the table. All others (figures, schemes, graphs) are placed below the item.</a:t>
            </a:r>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27</a:t>
            </a:fld>
            <a:endParaRPr lang="en-US" dirty="0"/>
          </a:p>
        </p:txBody>
      </p:sp>
    </p:spTree>
    <p:extLst>
      <p:ext uri="{BB962C8B-B14F-4D97-AF65-F5344CB8AC3E}">
        <p14:creationId xmlns:p14="http://schemas.microsoft.com/office/powerpoint/2010/main" val="373791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28</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29</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111">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69DA988-7594-4BF8-9CD4-C0843D8E4726}" type="slidenum">
              <a:rPr lang="en-US" smtClean="0"/>
              <a:t>3</a:t>
            </a:fld>
            <a:endParaRPr lang="en-US" dirty="0"/>
          </a:p>
        </p:txBody>
      </p:sp>
    </p:spTree>
    <p:extLst>
      <p:ext uri="{BB962C8B-B14F-4D97-AF65-F5344CB8AC3E}">
        <p14:creationId xmlns:p14="http://schemas.microsoft.com/office/powerpoint/2010/main" val="291530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dirty="0"/>
              <a:t>Example of proper formatting  You can see we start a</a:t>
            </a:r>
            <a:r>
              <a:rPr lang="en-US" sz="1800" baseline="0" dirty="0"/>
              <a:t> chapter with 2” top margin.  You can also see the spacing between headings and subheadings.</a:t>
            </a:r>
          </a:p>
          <a:p>
            <a:endParaRPr lang="en-US" sz="1800" baseline="0" dirty="0"/>
          </a:p>
          <a:p>
            <a:r>
              <a:rPr lang="en-US" sz="1800" baseline="0" dirty="0"/>
              <a:t>The bold text is only for emphasis on show a figure or tables being pasted  </a:t>
            </a:r>
            <a:endParaRPr lang="en-US" sz="1800" dirty="0"/>
          </a:p>
        </p:txBody>
      </p:sp>
      <p:sp>
        <p:nvSpPr>
          <p:cNvPr id="4" name="Slide Number Placeholder 3"/>
          <p:cNvSpPr>
            <a:spLocks noGrp="1"/>
          </p:cNvSpPr>
          <p:nvPr>
            <p:ph type="sldNum" sz="quarter" idx="10"/>
          </p:nvPr>
        </p:nvSpPr>
        <p:spPr/>
        <p:txBody>
          <a:bodyPr/>
          <a:lstStyle/>
          <a:p>
            <a:fld id="{869DA988-7594-4BF8-9CD4-C0843D8E4726}" type="slidenum">
              <a:rPr lang="en-US" smtClean="0"/>
              <a:t>30</a:t>
            </a:fld>
            <a:endParaRPr lang="en-US" dirty="0"/>
          </a:p>
        </p:txBody>
      </p:sp>
    </p:spTree>
    <p:extLst>
      <p:ext uri="{BB962C8B-B14F-4D97-AF65-F5344CB8AC3E}">
        <p14:creationId xmlns:p14="http://schemas.microsoft.com/office/powerpoint/2010/main" val="3284606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31</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32</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111">
              <a:defRPr/>
            </a:pPr>
            <a:r>
              <a:rPr lang="en-US" dirty="0"/>
              <a:t>Example   Not to scale here, but to show you spacing. </a:t>
            </a:r>
          </a:p>
          <a:p>
            <a:pPr defTabSz="933111">
              <a:defRPr/>
            </a:pPr>
            <a:r>
              <a:rPr lang="en-US" dirty="0"/>
              <a:t>Notice the ALL CAPS chapter and roman numeral</a:t>
            </a:r>
          </a:p>
          <a:p>
            <a:pPr defTabSz="933111">
              <a:defRPr/>
            </a:pPr>
            <a:r>
              <a:rPr lang="en-US" dirty="0"/>
              <a:t>The chapter title should be ALL CAPS centered</a:t>
            </a:r>
          </a:p>
        </p:txBody>
      </p:sp>
      <p:sp>
        <p:nvSpPr>
          <p:cNvPr id="4" name="Slide Number Placeholder 3"/>
          <p:cNvSpPr>
            <a:spLocks noGrp="1"/>
          </p:cNvSpPr>
          <p:nvPr>
            <p:ph type="sldNum" sz="quarter" idx="10"/>
          </p:nvPr>
        </p:nvSpPr>
        <p:spPr/>
        <p:txBody>
          <a:bodyPr/>
          <a:lstStyle/>
          <a:p>
            <a:fld id="{869DA988-7594-4BF8-9CD4-C0843D8E4726}" type="slidenum">
              <a:rPr lang="en-US" smtClean="0"/>
              <a:t>33</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480005"/>
            <a:ext cx="5618480" cy="4208489"/>
          </a:xfrm>
        </p:spPr>
        <p:txBody>
          <a:bodyPr/>
          <a:lstStyle/>
          <a:p>
            <a:pPr marL="174951" lvl="2" indent="-174955" defTabSz="699816">
              <a:lnSpc>
                <a:spcPct val="90000"/>
              </a:lnSpc>
              <a:spcBef>
                <a:spcPts val="766"/>
              </a:spcBef>
              <a:buFont typeface="Arial" panose="020B0604020202020204" pitchFamily="34" charset="0"/>
              <a:buChar char="•"/>
            </a:pPr>
            <a:r>
              <a:rPr lang="en-US" altLang="en-US" sz="1600" b="1" dirty="0">
                <a:solidFill>
                  <a:prstClr val="black"/>
                </a:solidFill>
                <a:latin typeface="Verdana" panose="020B0604030504040204" pitchFamily="34" charset="0"/>
                <a:ea typeface="Verdana" panose="020B0604030504040204" pitchFamily="34" charset="0"/>
              </a:rPr>
              <a:t>Bibliography</a:t>
            </a:r>
          </a:p>
          <a:p>
            <a:pPr marL="524850" lvl="3" indent="-174955" defTabSz="699816">
              <a:lnSpc>
                <a:spcPct val="90000"/>
              </a:lnSpc>
              <a:spcBef>
                <a:spcPts val="766"/>
              </a:spcBef>
              <a:buFont typeface="Arial" panose="020B0604020202020204" pitchFamily="34" charset="0"/>
              <a:buChar char="•"/>
            </a:pPr>
            <a:r>
              <a:rPr lang="en-US" altLang="en-US" sz="1600" dirty="0">
                <a:solidFill>
                  <a:prstClr val="black"/>
                </a:solidFill>
                <a:latin typeface="Verdana" panose="020B0604030504040204" pitchFamily="34" charset="0"/>
                <a:ea typeface="Verdana" panose="020B0604030504040204" pitchFamily="34" charset="0"/>
              </a:rPr>
              <a:t>Refers to all sources read for research, including material not cited</a:t>
            </a:r>
          </a:p>
          <a:p>
            <a:pPr marL="174955" indent="-174955" defTabSz="699816">
              <a:lnSpc>
                <a:spcPct val="90000"/>
              </a:lnSpc>
              <a:spcBef>
                <a:spcPts val="766"/>
              </a:spcBef>
              <a:buFont typeface="Arial" panose="020B0604020202020204" pitchFamily="34" charset="0"/>
              <a:buChar char="•"/>
            </a:pPr>
            <a:endParaRPr lang="en-US" altLang="en-US" sz="1600" dirty="0">
              <a:solidFill>
                <a:prstClr val="black"/>
              </a:solidFill>
              <a:latin typeface="Verdana" panose="020B0604030504040204" pitchFamily="34" charset="0"/>
              <a:ea typeface="Verdana" panose="020B0604030504040204" pitchFamily="34" charset="0"/>
            </a:endParaRPr>
          </a:p>
          <a:p>
            <a:pPr marL="174955" indent="-174955" defTabSz="699816">
              <a:lnSpc>
                <a:spcPct val="90000"/>
              </a:lnSpc>
              <a:spcBef>
                <a:spcPts val="766"/>
              </a:spcBef>
              <a:buFont typeface="Arial" panose="020B0604020202020204" pitchFamily="34" charset="0"/>
              <a:buChar char="•"/>
            </a:pPr>
            <a:r>
              <a:rPr lang="en-US" altLang="en-US" sz="1600" b="1" dirty="0">
                <a:solidFill>
                  <a:prstClr val="black"/>
                </a:solidFill>
                <a:latin typeface="Verdana" panose="020B0604030504040204" pitchFamily="34" charset="0"/>
                <a:ea typeface="Verdana" panose="020B0604030504040204" pitchFamily="34" charset="0"/>
              </a:rPr>
              <a:t>References</a:t>
            </a:r>
          </a:p>
          <a:p>
            <a:pPr marL="524862" lvl="1" indent="-174955" defTabSz="699816">
              <a:lnSpc>
                <a:spcPct val="90000"/>
              </a:lnSpc>
              <a:spcBef>
                <a:spcPts val="383"/>
              </a:spcBef>
              <a:buFont typeface="Arial" panose="020B0604020202020204" pitchFamily="34" charset="0"/>
              <a:buChar char="•"/>
            </a:pPr>
            <a:r>
              <a:rPr lang="en-US" altLang="en-US" sz="1600" dirty="0">
                <a:solidFill>
                  <a:prstClr val="black"/>
                </a:solidFill>
                <a:latin typeface="Verdana" panose="020B0604030504040204" pitchFamily="34" charset="0"/>
                <a:ea typeface="Verdana" panose="020B0604030504040204" pitchFamily="34" charset="0"/>
              </a:rPr>
              <a:t>Refers only to those sources cited in the manuscript</a:t>
            </a:r>
          </a:p>
          <a:p>
            <a:pPr marL="874770" lvl="2" indent="-174955" defTabSz="699816">
              <a:lnSpc>
                <a:spcPct val="90000"/>
              </a:lnSpc>
              <a:spcBef>
                <a:spcPts val="383"/>
              </a:spcBef>
              <a:buFont typeface="Arial" panose="020B0604020202020204" pitchFamily="34" charset="0"/>
              <a:buChar char="•"/>
            </a:pPr>
            <a:endParaRPr lang="en-US" altLang="en-US" sz="1600" dirty="0">
              <a:solidFill>
                <a:prstClr val="black"/>
              </a:solidFill>
              <a:latin typeface="Verdana" panose="020B0604030504040204" pitchFamily="34" charset="0"/>
              <a:ea typeface="Verdana" panose="020B0604030504040204" pitchFamily="34" charset="0"/>
            </a:endParaRPr>
          </a:p>
          <a:p>
            <a:pPr marL="174955" indent="-174955" defTabSz="699816">
              <a:lnSpc>
                <a:spcPct val="90000"/>
              </a:lnSpc>
              <a:spcBef>
                <a:spcPts val="766"/>
              </a:spcBef>
              <a:buFont typeface="Arial" panose="020B0604020202020204" pitchFamily="34" charset="0"/>
              <a:buChar char="•"/>
            </a:pPr>
            <a:r>
              <a:rPr lang="en-US" altLang="en-US" sz="1600" dirty="0">
                <a:solidFill>
                  <a:prstClr val="black"/>
                </a:solidFill>
                <a:latin typeface="Verdana" panose="020B0604030504040204" pitchFamily="34" charset="0"/>
                <a:ea typeface="Verdana" panose="020B0604030504040204" pitchFamily="34" charset="0"/>
              </a:rPr>
              <a:t>Contact your advisor / academic department to see which you should use</a:t>
            </a:r>
          </a:p>
          <a:p>
            <a:pPr marL="174955" indent="-174955" defTabSz="699816">
              <a:lnSpc>
                <a:spcPct val="90000"/>
              </a:lnSpc>
              <a:spcBef>
                <a:spcPts val="766"/>
              </a:spcBef>
              <a:buFont typeface="Arial" panose="020B0604020202020204" pitchFamily="34" charset="0"/>
              <a:buChar char="•"/>
            </a:pPr>
            <a:endParaRPr lang="en-US" altLang="en-US" sz="1600" dirty="0">
              <a:solidFill>
                <a:prstClr val="black"/>
              </a:solidFill>
              <a:latin typeface="Verdana" panose="020B0604030504040204" pitchFamily="34" charset="0"/>
              <a:ea typeface="Verdana" panose="020B0604030504040204" pitchFamily="34" charset="0"/>
            </a:endParaRPr>
          </a:p>
          <a:p>
            <a:pPr marL="174955" indent="-174955" defTabSz="699816">
              <a:lnSpc>
                <a:spcPct val="90000"/>
              </a:lnSpc>
              <a:spcBef>
                <a:spcPts val="766"/>
              </a:spcBef>
              <a:buFont typeface="Arial" panose="020B0604020202020204" pitchFamily="34" charset="0"/>
              <a:buChar char="•"/>
            </a:pPr>
            <a:r>
              <a:rPr lang="en-US" altLang="en-US" sz="1600" dirty="0">
                <a:solidFill>
                  <a:prstClr val="black"/>
                </a:solidFill>
                <a:latin typeface="Verdana" panose="020B0604030504040204" pitchFamily="34" charset="0"/>
                <a:ea typeface="Verdana" panose="020B0604030504040204" pitchFamily="34" charset="0"/>
              </a:rPr>
              <a:t>More than one can be used</a:t>
            </a:r>
          </a:p>
          <a:p>
            <a:pPr marL="524862" lvl="1" indent="-174955" defTabSz="699816">
              <a:lnSpc>
                <a:spcPct val="90000"/>
              </a:lnSpc>
              <a:spcBef>
                <a:spcPts val="383"/>
              </a:spcBef>
              <a:buFont typeface="Arial" panose="020B0604020202020204" pitchFamily="34" charset="0"/>
              <a:buChar char="•"/>
            </a:pPr>
            <a:r>
              <a:rPr lang="en-US" altLang="en-US" sz="1600" dirty="0">
                <a:solidFill>
                  <a:prstClr val="black"/>
                </a:solidFill>
                <a:latin typeface="Verdana" panose="020B0604030504040204" pitchFamily="34" charset="0"/>
                <a:ea typeface="Verdana" panose="020B0604030504040204" pitchFamily="34" charset="0"/>
              </a:rPr>
              <a:t>Bibliography would appear first, then References or Literature Cited</a:t>
            </a:r>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34</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35</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In this example – if you have multiple appendices you would add the introductory APPENDICES page and then follow the same formatting.</a:t>
            </a:r>
          </a:p>
          <a:p>
            <a:endParaRPr lang="en-US" dirty="0"/>
          </a:p>
          <a:p>
            <a:r>
              <a:rPr lang="en-US" dirty="0"/>
              <a:t>If you DO NOT have more than one Appendix – do not include introductory APPENDICES page.</a:t>
            </a:r>
          </a:p>
        </p:txBody>
      </p:sp>
      <p:sp>
        <p:nvSpPr>
          <p:cNvPr id="4" name="Slide Number Placeholder 3"/>
          <p:cNvSpPr>
            <a:spLocks noGrp="1"/>
          </p:cNvSpPr>
          <p:nvPr>
            <p:ph type="sldNum" sz="quarter" idx="10"/>
          </p:nvPr>
        </p:nvSpPr>
        <p:spPr/>
        <p:txBody>
          <a:bodyPr/>
          <a:lstStyle/>
          <a:p>
            <a:fld id="{869DA988-7594-4BF8-9CD4-C0843D8E4726}" type="slidenum">
              <a:rPr lang="en-US" smtClean="0"/>
              <a:t>36</a:t>
            </a:fld>
            <a:endParaRPr lang="en-US" dirty="0"/>
          </a:p>
        </p:txBody>
      </p:sp>
    </p:spTree>
    <p:extLst>
      <p:ext uri="{BB962C8B-B14F-4D97-AF65-F5344CB8AC3E}">
        <p14:creationId xmlns:p14="http://schemas.microsoft.com/office/powerpoint/2010/main" val="3683042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We’re almost</a:t>
            </a:r>
            <a:r>
              <a:rPr lang="en-US" baseline="0" dirty="0"/>
              <a:t> done.  I’m going to share a few more things to keep in the back of your mind. </a:t>
            </a:r>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37</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dirty="0"/>
              <a:t>Directions on how to upload to </a:t>
            </a:r>
            <a:r>
              <a:rPr lang="en-US" sz="1800" dirty="0" err="1"/>
              <a:t>OhioLink</a:t>
            </a:r>
            <a:r>
              <a:rPr lang="en-US" sz="1800" dirty="0"/>
              <a:t> can be found on the Graduate School website.</a:t>
            </a:r>
            <a:r>
              <a:rPr lang="en-US" sz="1800" baseline="0" dirty="0"/>
              <a:t> </a:t>
            </a:r>
          </a:p>
          <a:p>
            <a:endParaRPr lang="en-US" sz="1800" baseline="0" dirty="0"/>
          </a:p>
          <a:p>
            <a:r>
              <a:rPr lang="en-US" sz="1800" baseline="0" dirty="0"/>
              <a:t>Remember = There are deadline dates.</a:t>
            </a:r>
          </a:p>
          <a:p>
            <a:endParaRPr lang="en-US" sz="1800" baseline="0" dirty="0"/>
          </a:p>
          <a:p>
            <a:r>
              <a:rPr lang="en-US" sz="1800" baseline="0" dirty="0"/>
              <a:t>When uploading your manuscript to OhioLINK – please keep in mind that if you use </a:t>
            </a:r>
            <a:r>
              <a:rPr lang="en-US" sz="1800" baseline="0" dirty="0" err="1"/>
              <a:t>OhioLink</a:t>
            </a:r>
            <a:r>
              <a:rPr lang="en-US" sz="1800" baseline="0" dirty="0"/>
              <a:t> as a Sandbox with your committee, when you’re ready to submit you need to update all the information on the screens prior to uploading.  Often students forget to go back and enter the year and page number totals.  You also need to enter the final committee list on the appropriate page. </a:t>
            </a:r>
          </a:p>
          <a:p>
            <a:r>
              <a:rPr lang="en-US" sz="1800" baseline="0" dirty="0"/>
              <a:t>Do not enter Dr. in the Suffix.  Dr. is not a suffix.  You can enter PhD or leave it blank.  </a:t>
            </a:r>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38</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dirty="0"/>
              <a:t>Directions on how to upload to </a:t>
            </a:r>
            <a:r>
              <a:rPr lang="en-US" sz="1800" dirty="0" err="1"/>
              <a:t>OhioLink</a:t>
            </a:r>
            <a:r>
              <a:rPr lang="en-US" sz="1800" dirty="0"/>
              <a:t> can be found on the Graduate School website.</a:t>
            </a:r>
            <a:r>
              <a:rPr lang="en-US" sz="1800" baseline="0" dirty="0"/>
              <a:t> </a:t>
            </a:r>
          </a:p>
          <a:p>
            <a:endParaRPr lang="en-US" sz="1800" baseline="0" dirty="0"/>
          </a:p>
          <a:p>
            <a:r>
              <a:rPr lang="en-US" sz="1800" baseline="0" dirty="0"/>
              <a:t>Remember = There are deadline dates.</a:t>
            </a:r>
          </a:p>
          <a:p>
            <a:endParaRPr lang="en-US" sz="1800" baseline="0" dirty="0"/>
          </a:p>
          <a:p>
            <a:r>
              <a:rPr lang="en-US" sz="1800" baseline="0" dirty="0"/>
              <a:t>When uploading your manuscript to OhioLINK – please keep in mind that if you use </a:t>
            </a:r>
            <a:r>
              <a:rPr lang="en-US" sz="1800" baseline="0" dirty="0" err="1"/>
              <a:t>OhioLink</a:t>
            </a:r>
            <a:r>
              <a:rPr lang="en-US" sz="1800" baseline="0" dirty="0"/>
              <a:t> as a Sandbox with your committee, when you’re ready to submit you need to update all the information on the screens prior to uploading.  Often students forget to go back and enter the year and page number totals.  You also need to enter the final committee list on the appropriate page. </a:t>
            </a:r>
          </a:p>
          <a:p>
            <a:r>
              <a:rPr lang="en-US" sz="1800" baseline="0" dirty="0"/>
              <a:t>Do not enter Dr. in the Suffix.  Dr. is not a suffix.  You can enter PhD or leave it blank.  </a:t>
            </a:r>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39</a:t>
            </a:fld>
            <a:endParaRPr lang="en-US" dirty="0"/>
          </a:p>
        </p:txBody>
      </p:sp>
    </p:spTree>
    <p:extLst>
      <p:ext uri="{BB962C8B-B14F-4D97-AF65-F5344CB8AC3E}">
        <p14:creationId xmlns:p14="http://schemas.microsoft.com/office/powerpoint/2010/main" val="170714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a:t>
            </a:fld>
            <a:endParaRPr lang="en-US" dirty="0"/>
          </a:p>
        </p:txBody>
      </p:sp>
    </p:spTree>
    <p:extLst>
      <p:ext uri="{BB962C8B-B14F-4D97-AF65-F5344CB8AC3E}">
        <p14:creationId xmlns:p14="http://schemas.microsoft.com/office/powerpoint/2010/main" val="1122859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baseline="0" dirty="0"/>
              <a:t>List ALL Committee members – not just your advisor</a:t>
            </a:r>
          </a:p>
          <a:p>
            <a:endParaRPr lang="en-US" sz="1800" baseline="0" dirty="0"/>
          </a:p>
          <a:p>
            <a:r>
              <a:rPr lang="en-US" sz="1800" baseline="0" dirty="0"/>
              <a:t>Do not enter Dr. in the Suffix.  Dr. is not a suffix.  You can enter PhD or leave it blank.  </a:t>
            </a:r>
          </a:p>
          <a:p>
            <a:endParaRPr lang="en-US" sz="1800" baseline="0" dirty="0"/>
          </a:p>
          <a:p>
            <a:r>
              <a:rPr lang="en-US" sz="1800" baseline="0" dirty="0"/>
              <a:t>See Next slide for appropriate Suffix.  </a:t>
            </a:r>
          </a:p>
          <a:p>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40</a:t>
            </a:fld>
            <a:endParaRPr lang="en-US" dirty="0"/>
          </a:p>
        </p:txBody>
      </p:sp>
    </p:spTree>
    <p:extLst>
      <p:ext uri="{BB962C8B-B14F-4D97-AF65-F5344CB8AC3E}">
        <p14:creationId xmlns:p14="http://schemas.microsoft.com/office/powerpoint/2010/main" val="571753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800" baseline="0" dirty="0"/>
              <a:t>List ALL Committee members – not just your advisor</a:t>
            </a:r>
          </a:p>
          <a:p>
            <a:endParaRPr lang="en-US" sz="1800" baseline="0" dirty="0"/>
          </a:p>
          <a:p>
            <a:r>
              <a:rPr lang="en-US" sz="1800" baseline="0" dirty="0"/>
              <a:t>Do not enter Dr. in the Suffix.  Dr. is not a suffix.  You can enter PhD or leave it blank.  </a:t>
            </a:r>
          </a:p>
          <a:p>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41</a:t>
            </a:fld>
            <a:endParaRPr lang="en-US" dirty="0"/>
          </a:p>
        </p:txBody>
      </p:sp>
    </p:spTree>
    <p:extLst>
      <p:ext uri="{BB962C8B-B14F-4D97-AF65-F5344CB8AC3E}">
        <p14:creationId xmlns:p14="http://schemas.microsoft.com/office/powerpoint/2010/main" val="751419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sz="1800" dirty="0"/>
          </a:p>
          <a:p>
            <a:endParaRPr lang="en-US" dirty="0"/>
          </a:p>
          <a:p>
            <a:r>
              <a:rPr lang="en-US" dirty="0"/>
              <a:t>See next slide for more information</a:t>
            </a:r>
          </a:p>
        </p:txBody>
      </p:sp>
      <p:sp>
        <p:nvSpPr>
          <p:cNvPr id="4" name="Slide Number Placeholder 3"/>
          <p:cNvSpPr>
            <a:spLocks noGrp="1"/>
          </p:cNvSpPr>
          <p:nvPr>
            <p:ph type="sldNum" sz="quarter" idx="10"/>
          </p:nvPr>
        </p:nvSpPr>
        <p:spPr/>
        <p:txBody>
          <a:bodyPr/>
          <a:lstStyle/>
          <a:p>
            <a:fld id="{869DA988-7594-4BF8-9CD4-C0843D8E4726}" type="slidenum">
              <a:rPr lang="en-US" smtClean="0"/>
              <a:t>42</a:t>
            </a:fld>
            <a:endParaRPr lang="en-US" dirty="0"/>
          </a:p>
        </p:txBody>
      </p:sp>
    </p:spTree>
    <p:extLst>
      <p:ext uri="{BB962C8B-B14F-4D97-AF65-F5344CB8AC3E}">
        <p14:creationId xmlns:p14="http://schemas.microsoft.com/office/powerpoint/2010/main" val="975687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111">
              <a:defRPr/>
            </a:pPr>
            <a:r>
              <a:rPr lang="en-US" sz="1600" dirty="0">
                <a:latin typeface="Verdana" panose="020B0604030504040204" pitchFamily="34" charset="0"/>
                <a:ea typeface="Verdana" panose="020B0604030504040204" pitchFamily="34" charset="0"/>
                <a:cs typeface="Verdana" panose="020B0604030504040204" pitchFamily="34" charset="0"/>
              </a:rPr>
              <a:t>In some circumstances, a student may wish to delay the electronic publication of a thesis or dissertation. </a:t>
            </a:r>
          </a:p>
          <a:p>
            <a:pPr defTabSz="933111">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defTabSz="933111">
              <a:defRPr/>
            </a:pPr>
            <a:r>
              <a:rPr lang="en-US" sz="1600" dirty="0">
                <a:latin typeface="Verdana" panose="020B0604030504040204" pitchFamily="34" charset="0"/>
                <a:ea typeface="Verdana" panose="020B0604030504040204" pitchFamily="34" charset="0"/>
                <a:cs typeface="Verdana" panose="020B0604030504040204" pitchFamily="34" charset="0"/>
              </a:rPr>
              <a:t>Talk to your advisor. </a:t>
            </a:r>
          </a:p>
          <a:p>
            <a:r>
              <a:rPr lang="en-US" sz="1600" dirty="0">
                <a:latin typeface="Verdana" panose="020B0604030504040204" pitchFamily="34" charset="0"/>
                <a:ea typeface="Verdana" panose="020B0604030504040204" pitchFamily="34" charset="0"/>
                <a:cs typeface="Verdana" panose="020B0604030504040204" pitchFamily="34" charset="0"/>
              </a:rPr>
              <a:t>For example: </a:t>
            </a:r>
          </a:p>
          <a:p>
            <a:pPr lvl="1"/>
            <a:r>
              <a:rPr lang="en-US" sz="1400" dirty="0">
                <a:latin typeface="Verdana" panose="020B0604030504040204" pitchFamily="34" charset="0"/>
                <a:ea typeface="Verdana" panose="020B0604030504040204" pitchFamily="34" charset="0"/>
                <a:cs typeface="Verdana" panose="020B0604030504040204" pitchFamily="34" charset="0"/>
              </a:rPr>
              <a:t>- to publish an article from the thesis or dissertation in a journal whose policy is not to publish anything that has already been published electronically; </a:t>
            </a:r>
          </a:p>
          <a:p>
            <a:pPr lvl="1"/>
            <a:r>
              <a:rPr lang="en-US" sz="1400" dirty="0">
                <a:latin typeface="Verdana" panose="020B0604030504040204" pitchFamily="34" charset="0"/>
                <a:ea typeface="Verdana" panose="020B0604030504040204" pitchFamily="34" charset="0"/>
                <a:cs typeface="Verdana" panose="020B0604030504040204" pitchFamily="34" charset="0"/>
              </a:rPr>
              <a:t>- You in the process of applying for a patent on research contained in the thesis or dissertation and does not wish to disclose its contents until the patent application has been filed.</a:t>
            </a:r>
          </a:p>
          <a:p>
            <a:endParaRPr lang="en-US" sz="1600" dirty="0"/>
          </a:p>
          <a:p>
            <a:r>
              <a:rPr lang="en-US" dirty="0"/>
              <a:t>PLEASE COMPLETE BOTH STEPS IN THIS PROCESS.  THE GRADUATE SCHOOL IS NOT RESPONSIBLE FOR THE RELEASE IF BOTH STEPS ARE NOT FOLLOWED</a:t>
            </a:r>
          </a:p>
        </p:txBody>
      </p:sp>
      <p:sp>
        <p:nvSpPr>
          <p:cNvPr id="4" name="Slide Number Placeholder 3"/>
          <p:cNvSpPr>
            <a:spLocks noGrp="1"/>
          </p:cNvSpPr>
          <p:nvPr>
            <p:ph type="sldNum" sz="quarter" idx="10"/>
          </p:nvPr>
        </p:nvSpPr>
        <p:spPr/>
        <p:txBody>
          <a:bodyPr/>
          <a:lstStyle/>
          <a:p>
            <a:fld id="{869DA988-7594-4BF8-9CD4-C0843D8E4726}" type="slidenum">
              <a:rPr lang="en-US" smtClean="0"/>
              <a:t>43</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sz="1800" dirty="0"/>
          </a:p>
          <a:p>
            <a:endParaRPr lang="en-US" dirty="0"/>
          </a:p>
          <a:p>
            <a:r>
              <a:rPr lang="en-US" dirty="0"/>
              <a:t>Your manuscript must be in pdf form. </a:t>
            </a:r>
          </a:p>
          <a:p>
            <a:r>
              <a:rPr lang="en-US" dirty="0"/>
              <a:t>You may upload supplemental documents (e.g., video) – Rarely used, but available. </a:t>
            </a:r>
          </a:p>
          <a:p>
            <a:endParaRPr lang="en-US" dirty="0"/>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44</a:t>
            </a:fld>
            <a:endParaRPr lang="en-US" dirty="0"/>
          </a:p>
        </p:txBody>
      </p:sp>
    </p:spTree>
    <p:extLst>
      <p:ext uri="{BB962C8B-B14F-4D97-AF65-F5344CB8AC3E}">
        <p14:creationId xmlns:p14="http://schemas.microsoft.com/office/powerpoint/2010/main" val="4228982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45</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111">
              <a:defRPr/>
            </a:pPr>
            <a:r>
              <a:rPr lang="en-US" sz="1800" dirty="0">
                <a:solidFill>
                  <a:prstClr val="black"/>
                </a:solidFill>
              </a:rPr>
              <a:t>It is important for you to </a:t>
            </a:r>
            <a:r>
              <a:rPr lang="en-US" sz="1800" b="1" dirty="0">
                <a:solidFill>
                  <a:prstClr val="black"/>
                </a:solidFill>
              </a:rPr>
              <a:t>PLAN AHEAD</a:t>
            </a:r>
            <a:r>
              <a:rPr lang="en-US" sz="1800" dirty="0">
                <a:solidFill>
                  <a:prstClr val="black"/>
                </a:solidFill>
              </a:rPr>
              <a:t>.    The deadlines are posted on our website.</a:t>
            </a:r>
            <a:r>
              <a:rPr lang="en-US" sz="1800" b="1" dirty="0">
                <a:solidFill>
                  <a:prstClr val="black"/>
                </a:solidFill>
              </a:rPr>
              <a:t> </a:t>
            </a:r>
          </a:p>
          <a:p>
            <a:pPr defTabSz="933111">
              <a:defRPr/>
            </a:pPr>
            <a:endParaRPr lang="en-US" sz="1800" dirty="0">
              <a:solidFill>
                <a:prstClr val="black"/>
              </a:solidFill>
            </a:endParaRPr>
          </a:p>
          <a:p>
            <a:pPr defTabSz="933111">
              <a:defRPr/>
            </a:pPr>
            <a:r>
              <a:rPr lang="en-US" sz="1800" dirty="0">
                <a:solidFill>
                  <a:srgbClr val="FF0000"/>
                </a:solidFill>
              </a:rPr>
              <a:t>I recommend that you </a:t>
            </a:r>
            <a:r>
              <a:rPr lang="en-US" sz="1800" b="1" dirty="0">
                <a:solidFill>
                  <a:srgbClr val="FF0000"/>
                </a:solidFill>
              </a:rPr>
              <a:t>work with your advisor in advance </a:t>
            </a:r>
            <a:r>
              <a:rPr lang="en-US" sz="1800" dirty="0">
                <a:solidFill>
                  <a:srgbClr val="FF0000"/>
                </a:solidFill>
              </a:rPr>
              <a:t>to schedule your defense at the start of the semester so you can graduate on-time.  Work and plan backwards from that date.</a:t>
            </a:r>
          </a:p>
          <a:p>
            <a:pPr defTabSz="933111">
              <a:defRPr/>
            </a:pPr>
            <a:r>
              <a:rPr lang="en-US" sz="1800" dirty="0">
                <a:solidFill>
                  <a:prstClr val="black"/>
                </a:solidFill>
              </a:rPr>
              <a:t> </a:t>
            </a:r>
          </a:p>
          <a:p>
            <a:pPr defTabSz="933111">
              <a:defRPr/>
            </a:pPr>
            <a:r>
              <a:rPr lang="en-US" sz="1800" dirty="0">
                <a:solidFill>
                  <a:prstClr val="black"/>
                </a:solidFill>
              </a:rPr>
              <a:t>DO NOT WAIT to the last minute.   </a:t>
            </a:r>
            <a:r>
              <a:rPr lang="en-US" sz="1800" b="1" dirty="0">
                <a:solidFill>
                  <a:prstClr val="black"/>
                </a:solidFill>
              </a:rPr>
              <a:t>We do not grant extensions</a:t>
            </a:r>
            <a:r>
              <a:rPr lang="en-US" sz="1800" dirty="0">
                <a:solidFill>
                  <a:prstClr val="black"/>
                </a:solidFill>
              </a:rPr>
              <a:t>. If you fail to meet the deadline, your graduation will be deferred to the next term.   </a:t>
            </a:r>
          </a:p>
          <a:p>
            <a:pPr defTabSz="933111">
              <a:defRPr/>
            </a:pPr>
            <a:endParaRPr lang="en-US" dirty="0">
              <a:solidFill>
                <a:prstClr val="black"/>
              </a:solidFill>
            </a:endParaRPr>
          </a:p>
          <a:p>
            <a:pPr defTabSz="933111">
              <a:defRPr/>
            </a:pPr>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46</a:t>
            </a:fld>
            <a:endParaRPr lang="en-US" dirty="0"/>
          </a:p>
        </p:txBody>
      </p:sp>
    </p:spTree>
    <p:extLst>
      <p:ext uri="{BB962C8B-B14F-4D97-AF65-F5344CB8AC3E}">
        <p14:creationId xmlns:p14="http://schemas.microsoft.com/office/powerpoint/2010/main" val="1824036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DA988-7594-4BF8-9CD4-C0843D8E4726}" type="slidenum">
              <a:rPr lang="en-US" smtClean="0"/>
              <a:t>47</a:t>
            </a:fld>
            <a:endParaRPr lang="en-US" dirty="0"/>
          </a:p>
        </p:txBody>
      </p:sp>
    </p:spTree>
    <p:extLst>
      <p:ext uri="{BB962C8B-B14F-4D97-AF65-F5344CB8AC3E}">
        <p14:creationId xmlns:p14="http://schemas.microsoft.com/office/powerpoint/2010/main" val="2476447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111">
              <a:defRPr/>
            </a:pPr>
            <a:r>
              <a:rPr lang="en-US" sz="1600" dirty="0"/>
              <a:t>I</a:t>
            </a:r>
            <a:r>
              <a:rPr lang="en-US" sz="1600" baseline="0" dirty="0"/>
              <a:t> know this was a quick review and there is a lot of information to absorb.  </a:t>
            </a:r>
          </a:p>
          <a:p>
            <a:pPr defTabSz="933111">
              <a:defRPr/>
            </a:pPr>
            <a:r>
              <a:rPr lang="en-US" sz="1600" baseline="0" dirty="0"/>
              <a:t>So please contact me if you have questions about formatting, Ohio Link and/or graduation!</a:t>
            </a:r>
          </a:p>
          <a:p>
            <a:pPr defTabSz="933111">
              <a:defRPr/>
            </a:pPr>
            <a:endParaRPr lang="en-US" sz="1600" baseline="0" dirty="0"/>
          </a:p>
          <a:p>
            <a:pPr defTabSz="933111">
              <a:defRPr/>
            </a:pPr>
            <a:r>
              <a:rPr lang="en-US" sz="1600" baseline="0" dirty="0"/>
              <a:t>Thank you and Good luck. </a:t>
            </a:r>
            <a:endParaRPr lang="en-US" sz="1600" dirty="0"/>
          </a:p>
          <a:p>
            <a:pPr defTabSz="933111">
              <a:defRPr/>
            </a:pPr>
            <a:endParaRPr lang="en-US" dirty="0"/>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48</a:t>
            </a:fld>
            <a:endParaRPr lang="en-US" dirty="0"/>
          </a:p>
        </p:txBody>
      </p:sp>
    </p:spTree>
    <p:extLst>
      <p:ext uri="{BB962C8B-B14F-4D97-AF65-F5344CB8AC3E}">
        <p14:creationId xmlns:p14="http://schemas.microsoft.com/office/powerpoint/2010/main" val="55089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600" dirty="0"/>
              <a:t>This first page is an example of a page that is formatting correctly.  The top margin for a header page is 2”, the left margin is at 1.5”, the right margin is 1”, and the page number is correctly positioned at the bottom (centered with a 1” margin). </a:t>
            </a:r>
          </a:p>
          <a:p>
            <a:endParaRPr lang="en-US" sz="1600" dirty="0"/>
          </a:p>
          <a:p>
            <a:r>
              <a:rPr lang="en-US" sz="1600" dirty="0"/>
              <a:t>On the next example, you can see this page does not follow the guidelines.  Notice the margins are about ½” and no page number. </a:t>
            </a:r>
          </a:p>
        </p:txBody>
      </p:sp>
      <p:sp>
        <p:nvSpPr>
          <p:cNvPr id="4" name="Slide Number Placeholder 3"/>
          <p:cNvSpPr>
            <a:spLocks noGrp="1"/>
          </p:cNvSpPr>
          <p:nvPr>
            <p:ph type="sldNum" sz="quarter" idx="10"/>
          </p:nvPr>
        </p:nvSpPr>
        <p:spPr/>
        <p:txBody>
          <a:bodyPr/>
          <a:lstStyle/>
          <a:p>
            <a:fld id="{869DA988-7594-4BF8-9CD4-C0843D8E4726}" type="slidenum">
              <a:rPr lang="en-US" smtClean="0"/>
              <a:t>5</a:t>
            </a:fld>
            <a:endParaRPr lang="en-US"/>
          </a:p>
        </p:txBody>
      </p:sp>
    </p:spTree>
    <p:extLst>
      <p:ext uri="{BB962C8B-B14F-4D97-AF65-F5344CB8AC3E}">
        <p14:creationId xmlns:p14="http://schemas.microsoft.com/office/powerpoint/2010/main" val="222867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612992"/>
            <a:ext cx="5618480" cy="3665458"/>
          </a:xfrm>
        </p:spPr>
        <p:txBody>
          <a:bodyPr/>
          <a:lstStyle/>
          <a:p>
            <a:r>
              <a:rPr lang="en-US" sz="1800" dirty="0"/>
              <a:t>Widow/orphan control improves the layout by keeping a more balanced amount of content flowing from page to page as the viewer reads your document from start to finish.  </a:t>
            </a:r>
          </a:p>
          <a:p>
            <a:endParaRPr lang="en-US" sz="1800" dirty="0"/>
          </a:p>
          <a:p>
            <a:endParaRPr lang="en-US" sz="1800" dirty="0"/>
          </a:p>
          <a:p>
            <a:r>
              <a:rPr lang="en-US" sz="1800" dirty="0"/>
              <a:t>If you </a:t>
            </a:r>
            <a:r>
              <a:rPr lang="en-US" sz="1800" u="sng" dirty="0"/>
              <a:t>do not </a:t>
            </a:r>
            <a:r>
              <a:rPr lang="en-US" sz="1800" dirty="0"/>
              <a:t>use the available template, you can set Word to address widow/orphans. </a:t>
            </a:r>
          </a:p>
        </p:txBody>
      </p:sp>
      <p:sp>
        <p:nvSpPr>
          <p:cNvPr id="4" name="Slide Number Placeholder 3"/>
          <p:cNvSpPr>
            <a:spLocks noGrp="1"/>
          </p:cNvSpPr>
          <p:nvPr>
            <p:ph type="sldNum" sz="quarter" idx="10"/>
          </p:nvPr>
        </p:nvSpPr>
        <p:spPr/>
        <p:txBody>
          <a:bodyPr/>
          <a:lstStyle/>
          <a:p>
            <a:fld id="{869DA988-7594-4BF8-9CD4-C0843D8E4726}" type="slidenum">
              <a:rPr lang="en-US" smtClean="0"/>
              <a:t>6</a:t>
            </a:fld>
            <a:endParaRPr lang="en-US" dirty="0"/>
          </a:p>
        </p:txBody>
      </p:sp>
    </p:spTree>
    <p:extLst>
      <p:ext uri="{BB962C8B-B14F-4D97-AF65-F5344CB8AC3E}">
        <p14:creationId xmlns:p14="http://schemas.microsoft.com/office/powerpoint/2010/main" val="105350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 not “fill-up space” with extra or blank lines.  </a:t>
            </a:r>
            <a:endParaRPr lang="en-US" altLang="en-US" sz="1200" dirty="0"/>
          </a:p>
          <a:p>
            <a:r>
              <a:rPr lang="en-US" dirty="0"/>
              <a:t>Avoid excessive white or blank space.</a:t>
            </a:r>
          </a:p>
          <a:p>
            <a:r>
              <a:rPr lang="en-US" dirty="0"/>
              <a:t>You should never have more than 2 blank lines or gaps of white space anywhere in your document.  This means you may need to resize your figures or tables.  </a:t>
            </a:r>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7</a:t>
            </a:fld>
            <a:endParaRPr lang="en-US" dirty="0"/>
          </a:p>
        </p:txBody>
      </p:sp>
    </p:spTree>
    <p:extLst>
      <p:ext uri="{BB962C8B-B14F-4D97-AF65-F5344CB8AC3E}">
        <p14:creationId xmlns:p14="http://schemas.microsoft.com/office/powerpoint/2010/main" val="272585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8</a:t>
            </a:fld>
            <a:endParaRPr lang="en-US" dirty="0"/>
          </a:p>
        </p:txBody>
      </p:sp>
    </p:spTree>
    <p:extLst>
      <p:ext uri="{BB962C8B-B14F-4D97-AF65-F5344CB8AC3E}">
        <p14:creationId xmlns:p14="http://schemas.microsoft.com/office/powerpoint/2010/main" val="122452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Verdana" panose="020B0604030504040204" pitchFamily="34" charset="0"/>
                <a:ea typeface="Verdana" panose="020B0604030504040204" pitchFamily="34" charset="0"/>
                <a:cs typeface="Verdana" panose="020B0604030504040204" pitchFamily="34" charset="0"/>
              </a:rPr>
              <a:t>Preliminary pages, or front matter,  consists of title page, signature page, abstract, acknowledgement, dedication, any “list” pages, and the table of contents, and your list pages if applicable.</a:t>
            </a:r>
          </a:p>
          <a:p>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69DA988-7594-4BF8-9CD4-C0843D8E4726}" type="slidenum">
              <a:rPr lang="en-US" smtClean="0"/>
              <a:t>9</a:t>
            </a:fld>
            <a:endParaRPr lang="en-US" dirty="0"/>
          </a:p>
        </p:txBody>
      </p:sp>
    </p:spTree>
    <p:extLst>
      <p:ext uri="{BB962C8B-B14F-4D97-AF65-F5344CB8AC3E}">
        <p14:creationId xmlns:p14="http://schemas.microsoft.com/office/powerpoint/2010/main" val="264357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6176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385610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200301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F0A768-DEAA-4E59-86A8-518A5A9A5320}"/>
              </a:ext>
            </a:extLst>
          </p:cNvPr>
          <p:cNvSpPr>
            <a:spLocks noGrp="1"/>
          </p:cNvSpPr>
          <p:nvPr>
            <p:ph type="ctrTitle" hasCustomPrompt="1"/>
          </p:nvPr>
        </p:nvSpPr>
        <p:spPr>
          <a:xfrm>
            <a:off x="2141539" y="2701390"/>
            <a:ext cx="6590983" cy="793046"/>
          </a:xfrm>
        </p:spPr>
        <p:txBody>
          <a:bodyPr anchor="t">
            <a:normAutofit/>
          </a:bodyPr>
          <a:lstStyle>
            <a:lvl1pPr>
              <a:defRPr>
                <a:solidFill>
                  <a:srgbClr val="9C8D5A"/>
                </a:solidFill>
                <a:latin typeface="Georgia" panose="02040502050405020303" pitchFamily="18" charset="0"/>
              </a:defRPr>
            </a:lvl1pPr>
          </a:lstStyle>
          <a:p>
            <a:pPr algn="l"/>
            <a:r>
              <a:rPr lang="en-US" sz="4200" b="1" dirty="0">
                <a:solidFill>
                  <a:srgbClr val="9C8D5A"/>
                </a:solidFill>
                <a:latin typeface="Georgia"/>
                <a:cs typeface="Georgia"/>
              </a:rPr>
              <a:t>Presentation Title</a:t>
            </a:r>
            <a:endParaRPr lang="en-US" sz="2600" dirty="0">
              <a:solidFill>
                <a:schemeClr val="bg1"/>
              </a:solidFill>
              <a:latin typeface="Georgia"/>
              <a:cs typeface="Georgia"/>
            </a:endParaRPr>
          </a:p>
        </p:txBody>
      </p:sp>
      <p:sp>
        <p:nvSpPr>
          <p:cNvPr id="8" name="Subtitle 2">
            <a:extLst>
              <a:ext uri="{FF2B5EF4-FFF2-40B4-BE49-F238E27FC236}">
                <a16:creationId xmlns:a16="http://schemas.microsoft.com/office/drawing/2014/main" id="{6F41A420-A889-4FB8-96F2-FB331476F331}"/>
              </a:ext>
            </a:extLst>
          </p:cNvPr>
          <p:cNvSpPr>
            <a:spLocks noGrp="1"/>
          </p:cNvSpPr>
          <p:nvPr>
            <p:ph type="subTitle" idx="1" hasCustomPrompt="1"/>
          </p:nvPr>
        </p:nvSpPr>
        <p:spPr>
          <a:xfrm>
            <a:off x="2142599" y="398121"/>
            <a:ext cx="5318575" cy="550049"/>
          </a:xfrm>
        </p:spPr>
        <p:txBody>
          <a:bodyPr anchor="ctr">
            <a:normAutofit/>
          </a:bodyPr>
          <a:lstStyle>
            <a:lvl1pPr marL="0" indent="0">
              <a:buNone/>
              <a:defRPr sz="1800" b="1">
                <a:solidFill>
                  <a:srgbClr val="9C8D5A"/>
                </a:solidFill>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dirty="0"/>
              <a:t>Presenter</a:t>
            </a:r>
          </a:p>
        </p:txBody>
      </p:sp>
      <p:sp>
        <p:nvSpPr>
          <p:cNvPr id="16" name="Text Placeholder 15">
            <a:extLst>
              <a:ext uri="{FF2B5EF4-FFF2-40B4-BE49-F238E27FC236}">
                <a16:creationId xmlns:a16="http://schemas.microsoft.com/office/drawing/2014/main" id="{F3B2156C-4589-4C7D-8AC4-C33EA185356F}"/>
              </a:ext>
            </a:extLst>
          </p:cNvPr>
          <p:cNvSpPr>
            <a:spLocks noGrp="1"/>
          </p:cNvSpPr>
          <p:nvPr>
            <p:ph type="body" sz="quarter" idx="10" hasCustomPrompt="1"/>
          </p:nvPr>
        </p:nvSpPr>
        <p:spPr>
          <a:xfrm>
            <a:off x="2143050" y="965095"/>
            <a:ext cx="5318125" cy="550862"/>
          </a:xfrm>
        </p:spPr>
        <p:txBody>
          <a:bodyPr anchor="ctr">
            <a:noAutofit/>
          </a:bodyPr>
          <a:lstStyle>
            <a:lvl1pPr marL="0" indent="0">
              <a:buNone/>
              <a:defRPr sz="1800" b="1">
                <a:solidFill>
                  <a:srgbClr val="9C8D5A"/>
                </a:solidFill>
                <a:latin typeface="Times New Roman" panose="02020603050405020304" pitchFamily="18" charset="0"/>
                <a:ea typeface="Verdana" panose="020B0604030504040204" pitchFamily="34" charset="0"/>
                <a:cs typeface="Times New Roman" panose="02020603050405020304" pitchFamily="18" charset="0"/>
              </a:defRPr>
            </a:lvl1pPr>
            <a:lvl2pPr>
              <a:defRPr sz="2000"/>
            </a:lvl2pPr>
            <a:lvl3pPr>
              <a:defRPr sz="1800"/>
            </a:lvl3pPr>
            <a:lvl4pPr>
              <a:defRPr sz="1600"/>
            </a:lvl4pPr>
            <a:lvl5pPr>
              <a:defRPr sz="1600"/>
            </a:lvl5pPr>
          </a:lstStyle>
          <a:p>
            <a:pPr lvl="0"/>
            <a:r>
              <a:rPr lang="en-US" dirty="0"/>
              <a:t>Title, Department</a:t>
            </a:r>
          </a:p>
        </p:txBody>
      </p:sp>
      <p:sp>
        <p:nvSpPr>
          <p:cNvPr id="18" name="Text Placeholder 17">
            <a:extLst>
              <a:ext uri="{FF2B5EF4-FFF2-40B4-BE49-F238E27FC236}">
                <a16:creationId xmlns:a16="http://schemas.microsoft.com/office/drawing/2014/main" id="{C2C2005A-D015-4C24-BAE0-36E6A3BF0CEF}"/>
              </a:ext>
            </a:extLst>
          </p:cNvPr>
          <p:cNvSpPr>
            <a:spLocks noGrp="1"/>
          </p:cNvSpPr>
          <p:nvPr>
            <p:ph type="body" sz="quarter" idx="11" hasCustomPrompt="1"/>
          </p:nvPr>
        </p:nvSpPr>
        <p:spPr>
          <a:xfrm>
            <a:off x="2141540" y="1515959"/>
            <a:ext cx="5318125" cy="550863"/>
          </a:xfrm>
        </p:spPr>
        <p:txBody>
          <a:bodyPr anchor="ctr">
            <a:normAutofit/>
          </a:bodyPr>
          <a:lstStyle>
            <a:lvl1pPr marL="0" indent="0">
              <a:buNone/>
              <a:defRPr sz="1800" b="1">
                <a:solidFill>
                  <a:srgbClr val="9C8D5A"/>
                </a:solidFill>
                <a:latin typeface="Times New Roman" panose="02020603050405020304" pitchFamily="18" charset="0"/>
                <a:ea typeface="Verdana" panose="020B0604030504040204" pitchFamily="34" charset="0"/>
                <a:cs typeface="Times New Roman" panose="02020603050405020304" pitchFamily="18"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Date</a:t>
            </a:r>
          </a:p>
        </p:txBody>
      </p:sp>
      <p:sp>
        <p:nvSpPr>
          <p:cNvPr id="20" name="Text Placeholder 19">
            <a:extLst>
              <a:ext uri="{FF2B5EF4-FFF2-40B4-BE49-F238E27FC236}">
                <a16:creationId xmlns:a16="http://schemas.microsoft.com/office/drawing/2014/main" id="{B0539C7E-A90A-47B5-9EF8-6CE0769010CC}"/>
              </a:ext>
            </a:extLst>
          </p:cNvPr>
          <p:cNvSpPr>
            <a:spLocks noGrp="1"/>
          </p:cNvSpPr>
          <p:nvPr>
            <p:ph type="body" sz="quarter" idx="12" hasCustomPrompt="1"/>
          </p:nvPr>
        </p:nvSpPr>
        <p:spPr>
          <a:xfrm>
            <a:off x="2141538" y="3493696"/>
            <a:ext cx="6590983" cy="690563"/>
          </a:xfrm>
        </p:spPr>
        <p:txBody>
          <a:bodyPr>
            <a:normAutofit/>
          </a:bodyPr>
          <a:lstStyle>
            <a:lvl1pPr marL="0" indent="0">
              <a:buNone/>
              <a:defRPr sz="2800">
                <a:solidFill>
                  <a:schemeClr val="bg1"/>
                </a:solidFill>
                <a:latin typeface="Georgia" panose="02040502050405020303" pitchFamily="18" charset="0"/>
              </a:defRPr>
            </a:lvl1pPr>
          </a:lstStyle>
          <a:p>
            <a:r>
              <a:rPr lang="en-US" sz="2800" dirty="0">
                <a:solidFill>
                  <a:schemeClr val="bg1"/>
                </a:solidFill>
                <a:latin typeface="Georgia" panose="02040502050405020303" pitchFamily="18" charset="0"/>
                <a:cs typeface="Georgia"/>
              </a:rPr>
              <a:t>Subhead</a:t>
            </a:r>
            <a:endParaRPr lang="en-US"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5057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DD5284A-F0EC-45ED-A568-275857290ACC}"/>
              </a:ext>
            </a:extLst>
          </p:cNvPr>
          <p:cNvSpPr>
            <a:spLocks noGrp="1"/>
          </p:cNvSpPr>
          <p:nvPr>
            <p:ph type="body" sz="quarter" idx="10" hasCustomPrompt="1"/>
          </p:nvPr>
        </p:nvSpPr>
        <p:spPr>
          <a:xfrm>
            <a:off x="0" y="1803402"/>
            <a:ext cx="9144000" cy="901700"/>
          </a:xfrm>
        </p:spPr>
        <p:txBody>
          <a:bodyPr anchor="ctr">
            <a:noAutofit/>
          </a:bodyPr>
          <a:lstStyle>
            <a:lvl1pPr marL="0" indent="0" algn="ctr">
              <a:buNone/>
              <a:defRPr sz="4200" b="1">
                <a:solidFill>
                  <a:srgbClr val="000032"/>
                </a:solidFill>
                <a:latin typeface="Georgia" panose="02040502050405020303" pitchFamily="18" charset="0"/>
              </a:defRPr>
            </a:lvl1pPr>
            <a:lvl2pPr>
              <a:defRPr sz="3200"/>
            </a:lvl2pPr>
            <a:lvl3pPr>
              <a:defRPr sz="2800"/>
            </a:lvl3pPr>
            <a:lvl4pPr>
              <a:defRPr sz="2400"/>
            </a:lvl4pPr>
            <a:lvl5pPr>
              <a:defRPr sz="2400"/>
            </a:lvl5pPr>
          </a:lstStyle>
          <a:p>
            <a:pPr lvl="0"/>
            <a:r>
              <a:rPr lang="en-US" dirty="0"/>
              <a:t>Divider Slide</a:t>
            </a:r>
          </a:p>
        </p:txBody>
      </p:sp>
      <p:sp>
        <p:nvSpPr>
          <p:cNvPr id="15" name="Text Placeholder 14">
            <a:extLst>
              <a:ext uri="{FF2B5EF4-FFF2-40B4-BE49-F238E27FC236}">
                <a16:creationId xmlns:a16="http://schemas.microsoft.com/office/drawing/2014/main" id="{F79AA10C-2761-4D2A-8005-91A898415287}"/>
              </a:ext>
            </a:extLst>
          </p:cNvPr>
          <p:cNvSpPr>
            <a:spLocks noGrp="1"/>
          </p:cNvSpPr>
          <p:nvPr>
            <p:ph type="body" sz="quarter" idx="11" hasCustomPrompt="1"/>
          </p:nvPr>
        </p:nvSpPr>
        <p:spPr>
          <a:xfrm>
            <a:off x="0" y="2755900"/>
            <a:ext cx="9144000" cy="901700"/>
          </a:xfrm>
        </p:spPr>
        <p:txBody>
          <a:bodyPr anchor="ctr">
            <a:noAutofit/>
          </a:bodyPr>
          <a:lstStyle>
            <a:lvl1pPr marL="0" indent="0" algn="ctr">
              <a:buNone/>
              <a:defRPr sz="3000">
                <a:solidFill>
                  <a:schemeClr val="bg1"/>
                </a:solidFill>
                <a:latin typeface="Georgia" panose="02040502050405020303" pitchFamily="18" charset="0"/>
              </a:defRPr>
            </a:lvl1pPr>
            <a:lvl2pPr>
              <a:defRPr sz="3000">
                <a:latin typeface="Georgia" panose="02040502050405020303" pitchFamily="18" charset="0"/>
              </a:defRPr>
            </a:lvl2pPr>
            <a:lvl3pPr>
              <a:defRPr sz="3000">
                <a:latin typeface="Georgia" panose="02040502050405020303" pitchFamily="18" charset="0"/>
              </a:defRPr>
            </a:lvl3pPr>
            <a:lvl4pPr>
              <a:defRPr sz="3000">
                <a:latin typeface="Georgia" panose="02040502050405020303" pitchFamily="18" charset="0"/>
              </a:defRPr>
            </a:lvl4pPr>
            <a:lvl5pPr>
              <a:defRPr sz="3000">
                <a:latin typeface="Georgia" panose="02040502050405020303" pitchFamily="18" charset="0"/>
              </a:defRPr>
            </a:lvl5pPr>
          </a:lstStyle>
          <a:p>
            <a:pPr lvl="0"/>
            <a:r>
              <a:rPr lang="en-US" dirty="0"/>
              <a:t>Agenda Topic Here</a:t>
            </a:r>
          </a:p>
        </p:txBody>
      </p:sp>
    </p:spTree>
    <p:extLst>
      <p:ext uri="{BB962C8B-B14F-4D97-AF65-F5344CB8AC3E}">
        <p14:creationId xmlns:p14="http://schemas.microsoft.com/office/powerpoint/2010/main" val="344311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2AF7971-70AB-4CAA-B906-DBE42308D560}"/>
              </a:ext>
            </a:extLst>
          </p:cNvPr>
          <p:cNvSpPr>
            <a:spLocks noGrp="1"/>
          </p:cNvSpPr>
          <p:nvPr>
            <p:ph type="body" idx="1"/>
          </p:nvPr>
        </p:nvSpPr>
        <p:spPr>
          <a:xfrm>
            <a:off x="457203" y="1921934"/>
            <a:ext cx="4040188" cy="516466"/>
          </a:xfrm>
        </p:spPr>
        <p:txBody>
          <a:bodyPr anchor="b">
            <a:normAutofit/>
          </a:bodyPr>
          <a:lstStyle>
            <a:lvl1pPr>
              <a:defRPr sz="2000">
                <a:solidFill>
                  <a:srgbClr val="AC9E6D"/>
                </a:solidFill>
                <a:latin typeface="Georgia" panose="02040502050405020303" pitchFamily="18" charset="0"/>
              </a:defRPr>
            </a:lvl1pPr>
          </a:lstStyle>
          <a:p>
            <a:r>
              <a:rPr lang="en-US" sz="2000" dirty="0">
                <a:solidFill>
                  <a:srgbClr val="9C8D5A"/>
                </a:solidFill>
                <a:latin typeface="Georgia"/>
                <a:cs typeface="Georgia"/>
              </a:rPr>
              <a:t>Click to add text</a:t>
            </a:r>
          </a:p>
        </p:txBody>
      </p:sp>
      <p:sp>
        <p:nvSpPr>
          <p:cNvPr id="9" name="Content Placeholder 4">
            <a:extLst>
              <a:ext uri="{FF2B5EF4-FFF2-40B4-BE49-F238E27FC236}">
                <a16:creationId xmlns:a16="http://schemas.microsoft.com/office/drawing/2014/main" id="{79D6431A-7116-4D70-9484-8519F28FE48C}"/>
              </a:ext>
            </a:extLst>
          </p:cNvPr>
          <p:cNvSpPr>
            <a:spLocks noGrp="1"/>
          </p:cNvSpPr>
          <p:nvPr>
            <p:ph sz="half" idx="2"/>
          </p:nvPr>
        </p:nvSpPr>
        <p:spPr>
          <a:xfrm>
            <a:off x="457203" y="2556933"/>
            <a:ext cx="4040188" cy="3569230"/>
          </a:xfrm>
        </p:spPr>
        <p:txBody>
          <a:bodyPr>
            <a:normAutofit/>
          </a:bodyPr>
          <a:lstStyle>
            <a:lvl1pPr>
              <a:defRPr sz="1600">
                <a:solidFill>
                  <a:schemeClr val="tx1"/>
                </a:solidFill>
                <a:latin typeface="Verdana" panose="020B0604030504040204" pitchFamily="34" charset="0"/>
                <a:ea typeface="Verdana" panose="020B0604030504040204" pitchFamily="34" charset="0"/>
              </a:defRPr>
            </a:lvl1pPr>
          </a:lstStyle>
          <a:p>
            <a:r>
              <a:rPr lang="en-US" sz="1600" dirty="0">
                <a:latin typeface="Verdana"/>
                <a:cs typeface="Verdana"/>
              </a:rPr>
              <a:t>Click to add text</a:t>
            </a:r>
          </a:p>
        </p:txBody>
      </p:sp>
      <p:sp>
        <p:nvSpPr>
          <p:cNvPr id="3" name="Text Placeholder 2">
            <a:extLst>
              <a:ext uri="{FF2B5EF4-FFF2-40B4-BE49-F238E27FC236}">
                <a16:creationId xmlns:a16="http://schemas.microsoft.com/office/drawing/2014/main" id="{0FD9C7F7-56A9-4BE5-951D-FA2D8C688D4F}"/>
              </a:ext>
            </a:extLst>
          </p:cNvPr>
          <p:cNvSpPr>
            <a:spLocks noGrp="1"/>
          </p:cNvSpPr>
          <p:nvPr>
            <p:ph type="body" sz="quarter" idx="10" hasCustomPrompt="1"/>
          </p:nvPr>
        </p:nvSpPr>
        <p:spPr>
          <a:xfrm>
            <a:off x="457203" y="965203"/>
            <a:ext cx="8213725" cy="706763"/>
          </a:xfrm>
        </p:spPr>
        <p:txBody>
          <a:bodyPr anchor="b">
            <a:normAutofit/>
          </a:bodyPr>
          <a:lstStyle>
            <a:lvl1pPr marL="0" indent="0">
              <a:buNone/>
              <a:defRPr sz="3200" b="1">
                <a:solidFill>
                  <a:srgbClr val="000032"/>
                </a:solidFill>
              </a:defRPr>
            </a:lvl1pPr>
          </a:lstStyle>
          <a:p>
            <a:pPr lvl="0"/>
            <a:r>
              <a:rPr lang="en-US" dirty="0"/>
              <a:t>Click to add title</a:t>
            </a:r>
          </a:p>
        </p:txBody>
      </p:sp>
    </p:spTree>
    <p:extLst>
      <p:ext uri="{BB962C8B-B14F-4D97-AF65-F5344CB8AC3E}">
        <p14:creationId xmlns:p14="http://schemas.microsoft.com/office/powerpoint/2010/main" val="122364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B3EB9BB-3976-4623-957A-355C3B8563A5}"/>
              </a:ext>
            </a:extLst>
          </p:cNvPr>
          <p:cNvSpPr>
            <a:spLocks noGrp="1"/>
          </p:cNvSpPr>
          <p:nvPr>
            <p:ph type="body" idx="1"/>
          </p:nvPr>
        </p:nvSpPr>
        <p:spPr>
          <a:xfrm>
            <a:off x="457203" y="1921934"/>
            <a:ext cx="4040188" cy="516466"/>
          </a:xfrm>
        </p:spPr>
        <p:txBody>
          <a:bodyPr anchor="b">
            <a:normAutofit/>
          </a:bodyPr>
          <a:lstStyle>
            <a:lvl1pPr>
              <a:defRPr sz="2000">
                <a:solidFill>
                  <a:srgbClr val="AC9E6D"/>
                </a:solidFill>
                <a:latin typeface="Georgia" panose="02040502050405020303" pitchFamily="18" charset="0"/>
              </a:defRPr>
            </a:lvl1pPr>
          </a:lstStyle>
          <a:p>
            <a:r>
              <a:rPr lang="en-US" sz="2000" dirty="0">
                <a:solidFill>
                  <a:srgbClr val="9C8D5A"/>
                </a:solidFill>
                <a:latin typeface="Georgia"/>
                <a:cs typeface="Georgia"/>
              </a:rPr>
              <a:t>Click to add text</a:t>
            </a:r>
          </a:p>
        </p:txBody>
      </p:sp>
      <p:sp>
        <p:nvSpPr>
          <p:cNvPr id="10" name="Content Placeholder 4">
            <a:extLst>
              <a:ext uri="{FF2B5EF4-FFF2-40B4-BE49-F238E27FC236}">
                <a16:creationId xmlns:a16="http://schemas.microsoft.com/office/drawing/2014/main" id="{9CA6C3AF-693E-4BAD-961C-2385A7268590}"/>
              </a:ext>
            </a:extLst>
          </p:cNvPr>
          <p:cNvSpPr>
            <a:spLocks noGrp="1"/>
          </p:cNvSpPr>
          <p:nvPr>
            <p:ph sz="half" idx="2"/>
          </p:nvPr>
        </p:nvSpPr>
        <p:spPr>
          <a:xfrm>
            <a:off x="457203" y="2556933"/>
            <a:ext cx="4040188" cy="3569230"/>
          </a:xfrm>
        </p:spPr>
        <p:txBody>
          <a:bodyPr>
            <a:normAutofit/>
          </a:bodyPr>
          <a:lstStyle>
            <a:lvl1pPr>
              <a:defRPr sz="1600">
                <a:solidFill>
                  <a:schemeClr val="tx1"/>
                </a:solidFill>
                <a:latin typeface="Verdana" panose="020B0604030504040204" pitchFamily="34" charset="0"/>
                <a:ea typeface="Verdana" panose="020B0604030504040204" pitchFamily="34" charset="0"/>
              </a:defRPr>
            </a:lvl1pPr>
          </a:lstStyle>
          <a:p>
            <a:r>
              <a:rPr lang="en-US" sz="1600" dirty="0">
                <a:latin typeface="Verdana"/>
                <a:cs typeface="Verdana"/>
              </a:rPr>
              <a:t>Click to add text</a:t>
            </a:r>
          </a:p>
        </p:txBody>
      </p:sp>
      <p:sp>
        <p:nvSpPr>
          <p:cNvPr id="12" name="Content Placeholder 6">
            <a:extLst>
              <a:ext uri="{FF2B5EF4-FFF2-40B4-BE49-F238E27FC236}">
                <a16:creationId xmlns:a16="http://schemas.microsoft.com/office/drawing/2014/main" id="{261A5B15-7BDC-459C-894F-CF7BEEEBE554}"/>
              </a:ext>
            </a:extLst>
          </p:cNvPr>
          <p:cNvSpPr>
            <a:spLocks noGrp="1"/>
          </p:cNvSpPr>
          <p:nvPr>
            <p:ph sz="quarter" idx="4"/>
          </p:nvPr>
        </p:nvSpPr>
        <p:spPr>
          <a:xfrm>
            <a:off x="4645029" y="2556933"/>
            <a:ext cx="4041775" cy="3569230"/>
          </a:xfrm>
        </p:spPr>
        <p:txBody>
          <a:bodyPr>
            <a:normAutofit/>
          </a:bodyPr>
          <a:lstStyle>
            <a:lvl1pPr>
              <a:defRPr sz="1600">
                <a:solidFill>
                  <a:schemeClr val="tx1"/>
                </a:solidFill>
                <a:latin typeface="Verdana" panose="020B0604030504040204" pitchFamily="34" charset="0"/>
                <a:ea typeface="Verdana" panose="020B0604030504040204" pitchFamily="34" charset="0"/>
              </a:defRPr>
            </a:lvl1pPr>
          </a:lstStyle>
          <a:p>
            <a:r>
              <a:rPr lang="en-US" sz="1600" dirty="0">
                <a:latin typeface="Verdana"/>
                <a:cs typeface="Verdana"/>
              </a:rPr>
              <a:t>Click to add text</a:t>
            </a:r>
          </a:p>
        </p:txBody>
      </p:sp>
      <p:sp>
        <p:nvSpPr>
          <p:cNvPr id="13" name="Text Placeholder 2">
            <a:extLst>
              <a:ext uri="{FF2B5EF4-FFF2-40B4-BE49-F238E27FC236}">
                <a16:creationId xmlns:a16="http://schemas.microsoft.com/office/drawing/2014/main" id="{56A6C0AB-C5A9-4326-B262-678AE288C737}"/>
              </a:ext>
            </a:extLst>
          </p:cNvPr>
          <p:cNvSpPr>
            <a:spLocks noGrp="1"/>
          </p:cNvSpPr>
          <p:nvPr>
            <p:ph type="body" idx="10"/>
          </p:nvPr>
        </p:nvSpPr>
        <p:spPr>
          <a:xfrm>
            <a:off x="4646613" y="1921934"/>
            <a:ext cx="4040188" cy="516466"/>
          </a:xfrm>
        </p:spPr>
        <p:txBody>
          <a:bodyPr anchor="b">
            <a:normAutofit/>
          </a:bodyPr>
          <a:lstStyle>
            <a:lvl1pPr>
              <a:defRPr sz="2000">
                <a:solidFill>
                  <a:srgbClr val="AC9E6D"/>
                </a:solidFill>
                <a:latin typeface="Georgia" panose="02040502050405020303" pitchFamily="18" charset="0"/>
              </a:defRPr>
            </a:lvl1pPr>
          </a:lstStyle>
          <a:p>
            <a:r>
              <a:rPr lang="en-US" sz="2000" dirty="0">
                <a:solidFill>
                  <a:srgbClr val="9C8D5A"/>
                </a:solidFill>
                <a:latin typeface="Georgia"/>
                <a:cs typeface="Georgia"/>
              </a:rPr>
              <a:t>Click to add text</a:t>
            </a:r>
          </a:p>
        </p:txBody>
      </p:sp>
      <p:sp>
        <p:nvSpPr>
          <p:cNvPr id="5" name="Text Placeholder 4">
            <a:extLst>
              <a:ext uri="{FF2B5EF4-FFF2-40B4-BE49-F238E27FC236}">
                <a16:creationId xmlns:a16="http://schemas.microsoft.com/office/drawing/2014/main" id="{7E7B5A5F-A72C-4648-A86B-398E00A407AB}"/>
              </a:ext>
            </a:extLst>
          </p:cNvPr>
          <p:cNvSpPr>
            <a:spLocks noGrp="1"/>
          </p:cNvSpPr>
          <p:nvPr>
            <p:ph type="body" sz="quarter" idx="11" hasCustomPrompt="1"/>
          </p:nvPr>
        </p:nvSpPr>
        <p:spPr>
          <a:xfrm>
            <a:off x="457199" y="965200"/>
            <a:ext cx="8229600" cy="702734"/>
          </a:xfrm>
        </p:spPr>
        <p:txBody>
          <a:bodyPr anchor="b">
            <a:normAutofit/>
          </a:bodyPr>
          <a:lstStyle>
            <a:lvl1pPr marL="0" indent="0">
              <a:buNone/>
              <a:defRPr sz="3200" b="1">
                <a:solidFill>
                  <a:srgbClr val="000032"/>
                </a:solidFill>
              </a:defRPr>
            </a:lvl1pPr>
          </a:lstStyle>
          <a:p>
            <a:pPr lvl="0"/>
            <a:r>
              <a:rPr lang="en-US" dirty="0"/>
              <a:t>Click to add title</a:t>
            </a:r>
          </a:p>
        </p:txBody>
      </p:sp>
    </p:spTree>
    <p:extLst>
      <p:ext uri="{BB962C8B-B14F-4D97-AF65-F5344CB8AC3E}">
        <p14:creationId xmlns:p14="http://schemas.microsoft.com/office/powerpoint/2010/main" val="27733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423041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4589467"/>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130326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231196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172860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31053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189011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374224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1"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78C72316-9425-4A42-9349-34AFA0907852}" type="datetimeFigureOut">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EE02CA-2878-4685-A671-AC3E77C38586}" type="slidenum">
              <a:rPr lang="en-US" smtClean="0"/>
              <a:t>‹#›</a:t>
            </a:fld>
            <a:endParaRPr lang="en-US" dirty="0"/>
          </a:p>
        </p:txBody>
      </p:sp>
    </p:spTree>
    <p:extLst>
      <p:ext uri="{BB962C8B-B14F-4D97-AF65-F5344CB8AC3E}">
        <p14:creationId xmlns:p14="http://schemas.microsoft.com/office/powerpoint/2010/main" val="348723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C72316-9425-4A42-9349-34AFA0907852}" type="datetimeFigureOut">
              <a:rPr lang="en-US" smtClean="0"/>
              <a:t>3/18/2021</a:t>
            </a:fld>
            <a:endParaRPr lang="en-US" dirty="0"/>
          </a:p>
        </p:txBody>
      </p:sp>
      <p:sp>
        <p:nvSpPr>
          <p:cNvPr id="5"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EE02CA-2878-4685-A671-AC3E77C38586}" type="slidenum">
              <a:rPr lang="en-US" smtClean="0"/>
              <a:t>‹#›</a:t>
            </a:fld>
            <a:endParaRPr lang="en-US" dirty="0"/>
          </a:p>
        </p:txBody>
      </p:sp>
    </p:spTree>
    <p:extLst>
      <p:ext uri="{BB962C8B-B14F-4D97-AF65-F5344CB8AC3E}">
        <p14:creationId xmlns:p14="http://schemas.microsoft.com/office/powerpoint/2010/main" val="1739604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uakron.edu/gradsch/docs/gdln.pdf"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mailto:greene@uakron.edu" TargetMode="External"/><Relationship Id="rId4" Type="http://schemas.openxmlformats.org/officeDocument/2006/relationships/hyperlink" Target="https://www.uakron.edu/graduate/current-students/thesis-disserta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hyperlink" Target="mailto:greene@uakron.edu"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hyperlink" Target="https://etdadmin.ohiolink.edu/"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hyperlink" Target="https://commons.wikimedia.org/wiki/File:OOjs_UI_icon_notice-warning.svg" TargetMode="Externa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s://www.uakron.edu/dotAsset/677911.pdf"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OOjs_UI_icon_alert_destructive_black-darkred.svg" TargetMode="Externa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mailto:greene@uakron.edu"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F953-9045-4DAD-BF11-A8F23E73BE6D}"/>
              </a:ext>
            </a:extLst>
          </p:cNvPr>
          <p:cNvSpPr>
            <a:spLocks noGrp="1"/>
          </p:cNvSpPr>
          <p:nvPr>
            <p:ph type="ctrTitle"/>
          </p:nvPr>
        </p:nvSpPr>
        <p:spPr>
          <a:xfrm>
            <a:off x="2259237" y="718685"/>
            <a:ext cx="6590983" cy="793047"/>
          </a:xfrm>
        </p:spPr>
        <p:txBody>
          <a:bodyPr>
            <a:normAutofit fontScale="90000"/>
          </a:bodyPr>
          <a:lstStyle/>
          <a:p>
            <a:r>
              <a:rPr lang="en-US" dirty="0"/>
              <a:t>Formatting a Thesis or Dissertation</a:t>
            </a:r>
          </a:p>
        </p:txBody>
      </p:sp>
      <p:sp>
        <p:nvSpPr>
          <p:cNvPr id="3" name="Subtitle 2">
            <a:extLst>
              <a:ext uri="{FF2B5EF4-FFF2-40B4-BE49-F238E27FC236}">
                <a16:creationId xmlns:a16="http://schemas.microsoft.com/office/drawing/2014/main" id="{B3A5721C-5788-43AC-9A25-FDD9262E4577}"/>
              </a:ext>
            </a:extLst>
          </p:cNvPr>
          <p:cNvSpPr>
            <a:spLocks noGrp="1"/>
          </p:cNvSpPr>
          <p:nvPr>
            <p:ph type="subTitle" idx="1"/>
          </p:nvPr>
        </p:nvSpPr>
        <p:spPr>
          <a:xfrm>
            <a:off x="2895441" y="3682408"/>
            <a:ext cx="5318575" cy="550049"/>
          </a:xfrm>
        </p:spPr>
        <p:txBody>
          <a:bodyPr>
            <a:normAutofit fontScale="92500" lnSpcReduction="20000"/>
          </a:bodyPr>
          <a:lstStyle/>
          <a:p>
            <a:pPr algn="r"/>
            <a:r>
              <a:rPr lang="en-US" sz="1600" dirty="0">
                <a:latin typeface="Tahoma" panose="020B0604030504040204" pitchFamily="34" charset="0"/>
                <a:ea typeface="Tahoma" panose="020B0604030504040204" pitchFamily="34" charset="0"/>
                <a:cs typeface="Tahoma" panose="020B0604030504040204" pitchFamily="34" charset="0"/>
              </a:rPr>
              <a:t>Karen L. Greene, PhD</a:t>
            </a:r>
          </a:p>
          <a:p>
            <a:pPr algn="r"/>
            <a:r>
              <a:rPr lang="en-US" sz="1600" dirty="0">
                <a:latin typeface="Tahoma" panose="020B0604030504040204" pitchFamily="34" charset="0"/>
                <a:ea typeface="Tahoma" panose="020B0604030504040204" pitchFamily="34" charset="0"/>
                <a:cs typeface="Tahoma" panose="020B0604030504040204" pitchFamily="34" charset="0"/>
              </a:rPr>
              <a:t>Director, Graduate Admissions &amp; Student Service</a:t>
            </a:r>
          </a:p>
        </p:txBody>
      </p:sp>
      <p:sp>
        <p:nvSpPr>
          <p:cNvPr id="5" name="Text Placeholder 4">
            <a:extLst>
              <a:ext uri="{FF2B5EF4-FFF2-40B4-BE49-F238E27FC236}">
                <a16:creationId xmlns:a16="http://schemas.microsoft.com/office/drawing/2014/main" id="{D2157782-80D1-4DF1-A4C7-ACAB9460B4C2}"/>
              </a:ext>
            </a:extLst>
          </p:cNvPr>
          <p:cNvSpPr>
            <a:spLocks noGrp="1"/>
          </p:cNvSpPr>
          <p:nvPr>
            <p:ph type="body" sz="quarter" idx="11"/>
          </p:nvPr>
        </p:nvSpPr>
        <p:spPr>
          <a:xfrm>
            <a:off x="2784338" y="4236685"/>
            <a:ext cx="5318125" cy="550863"/>
          </a:xfrm>
        </p:spPr>
        <p:txBody>
          <a:bodyPr>
            <a:normAutofit/>
          </a:bodyPr>
          <a:lstStyle/>
          <a:p>
            <a:pPr algn="r"/>
            <a:r>
              <a:rPr lang="en-US" sz="1600" dirty="0">
                <a:latin typeface="Tahoma" panose="020B0604030504040204" pitchFamily="34" charset="0"/>
                <a:ea typeface="Tahoma" panose="020B0604030504040204" pitchFamily="34" charset="0"/>
                <a:cs typeface="Tahoma" panose="020B0604030504040204" pitchFamily="34" charset="0"/>
              </a:rPr>
              <a:t>Spring 2021</a:t>
            </a:r>
          </a:p>
        </p:txBody>
      </p:sp>
    </p:spTree>
    <p:extLst>
      <p:ext uri="{BB962C8B-B14F-4D97-AF65-F5344CB8AC3E}">
        <p14:creationId xmlns:p14="http://schemas.microsoft.com/office/powerpoint/2010/main" val="227586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3" y="1882593"/>
            <a:ext cx="7763435" cy="4243575"/>
          </a:xfrm>
        </p:spPr>
        <p:txBody>
          <a:bodyPr/>
          <a:lstStyle/>
          <a:p>
            <a:r>
              <a:rPr lang="en-US" altLang="en-US" sz="1800" dirty="0">
                <a:cs typeface="Verdana" panose="020B0604030504040204" pitchFamily="34" charset="0"/>
              </a:rPr>
              <a:t>Copyright page (optional page)</a:t>
            </a:r>
          </a:p>
          <a:p>
            <a:pPr lvl="1"/>
            <a:r>
              <a:rPr lang="en-US" altLang="en-US" dirty="0">
                <a:latin typeface="Verdana" panose="020B0604030504040204" pitchFamily="34" charset="0"/>
                <a:ea typeface="Verdana" panose="020B0604030504040204" pitchFamily="34" charset="0"/>
                <a:cs typeface="Verdana" panose="020B0604030504040204" pitchFamily="34" charset="0"/>
              </a:rPr>
              <a:t>is placed as the very first page (</a:t>
            </a:r>
            <a:r>
              <a:rPr lang="en-US" altLang="en-US" u="sng" dirty="0">
                <a:latin typeface="Verdana" panose="020B0604030504040204" pitchFamily="34" charset="0"/>
                <a:ea typeface="Verdana" panose="020B0604030504040204" pitchFamily="34" charset="0"/>
                <a:cs typeface="Verdana" panose="020B0604030504040204" pitchFamily="34" charset="0"/>
              </a:rPr>
              <a:t>before</a:t>
            </a:r>
            <a:r>
              <a:rPr lang="en-US" altLang="en-US" dirty="0">
                <a:latin typeface="Verdana" panose="020B0604030504040204" pitchFamily="34" charset="0"/>
                <a:ea typeface="Verdana" panose="020B0604030504040204" pitchFamily="34" charset="0"/>
                <a:cs typeface="Verdana" panose="020B0604030504040204" pitchFamily="34" charset="0"/>
              </a:rPr>
              <a:t> the title page) </a:t>
            </a:r>
          </a:p>
          <a:p>
            <a:pPr lvl="1"/>
            <a:r>
              <a:rPr lang="en-US" altLang="en-US" dirty="0">
                <a:latin typeface="Verdana" panose="020B0604030504040204" pitchFamily="34" charset="0"/>
                <a:ea typeface="Verdana" panose="020B0604030504040204" pitchFamily="34" charset="0"/>
                <a:cs typeface="Verdana" panose="020B0604030504040204" pitchFamily="34" charset="0"/>
              </a:rPr>
              <a:t>is neither counted nor numbered</a:t>
            </a:r>
          </a:p>
          <a:p>
            <a:pPr marL="342882" lvl="1" indent="0">
              <a:buNone/>
            </a:pPr>
            <a:endParaRPr lang="en-US" altLang="en-US" dirty="0">
              <a:latin typeface="Verdana" panose="020B0604030504040204" pitchFamily="34" charset="0"/>
              <a:ea typeface="Verdana" panose="020B0604030504040204" pitchFamily="34" charset="0"/>
              <a:cs typeface="Verdana" panose="020B0604030504040204" pitchFamily="34" charset="0"/>
            </a:endParaRPr>
          </a:p>
          <a:p>
            <a:r>
              <a:rPr lang="en-US" altLang="en-US" sz="1800" dirty="0"/>
              <a:t>Page number embellishments are </a:t>
            </a:r>
            <a:r>
              <a:rPr lang="en-US" altLang="en-US" sz="1800" b="1" i="1" u="sng" dirty="0"/>
              <a:t>not</a:t>
            </a:r>
            <a:r>
              <a:rPr lang="en-US" altLang="en-US" sz="1800" dirty="0"/>
              <a:t> permitted (1a, 1b, etc.)</a:t>
            </a:r>
          </a:p>
          <a:p>
            <a:endParaRPr lang="en-US" altLang="en-US" sz="1800" dirty="0"/>
          </a:p>
          <a:p>
            <a:r>
              <a:rPr lang="en-US" altLang="en-US" sz="1800" dirty="0"/>
              <a:t>All pages have the page number placed at the bottom of the page, centered under the text at the 1 inch bottom margin.</a:t>
            </a:r>
          </a:p>
          <a:p>
            <a:endParaRPr lang="en-US" dirty="0"/>
          </a:p>
        </p:txBody>
      </p:sp>
      <p:sp>
        <p:nvSpPr>
          <p:cNvPr id="6" name="Text Placeholder 5"/>
          <p:cNvSpPr>
            <a:spLocks noGrp="1"/>
          </p:cNvSpPr>
          <p:nvPr>
            <p:ph type="body" sz="quarter" idx="11"/>
          </p:nvPr>
        </p:nvSpPr>
        <p:spPr/>
        <p:txBody>
          <a:bodyPr/>
          <a:lstStyle/>
          <a:p>
            <a:r>
              <a:rPr lang="en-US" dirty="0"/>
              <a:t>Page Numbering (</a:t>
            </a:r>
            <a:r>
              <a:rPr lang="en-US" dirty="0" err="1"/>
              <a:t>con’t</a:t>
            </a:r>
            <a:r>
              <a:rPr lang="en-US" dirty="0"/>
              <a:t>)</a:t>
            </a:r>
          </a:p>
        </p:txBody>
      </p:sp>
    </p:spTree>
    <p:extLst>
      <p:ext uri="{BB962C8B-B14F-4D97-AF65-F5344CB8AC3E}">
        <p14:creationId xmlns:p14="http://schemas.microsoft.com/office/powerpoint/2010/main" val="64036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rotWithShape="1">
          <a:blip r:embed="rId3"/>
          <a:srcRect l="10119"/>
          <a:stretch/>
        </p:blipFill>
        <p:spPr>
          <a:xfrm>
            <a:off x="320039" y="965200"/>
            <a:ext cx="4299596" cy="5598702"/>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4571999" y="965200"/>
            <a:ext cx="4434841" cy="5598702"/>
          </a:xfrm>
          <a:prstGeom prst="rect">
            <a:avLst/>
          </a:prstGeom>
          <a:ln>
            <a:solidFill>
              <a:schemeClr val="tx1"/>
            </a:solidFill>
          </a:ln>
        </p:spPr>
      </p:pic>
      <p:cxnSp>
        <p:nvCxnSpPr>
          <p:cNvPr id="10" name="Straight Arrow Connector 9"/>
          <p:cNvCxnSpPr/>
          <p:nvPr/>
        </p:nvCxnSpPr>
        <p:spPr>
          <a:xfrm>
            <a:off x="1154430" y="5429250"/>
            <a:ext cx="1097280" cy="93726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stretch>
            <a:fillRect/>
          </a:stretch>
        </p:blipFill>
        <p:spPr>
          <a:xfrm>
            <a:off x="5587835" y="5299618"/>
            <a:ext cx="1225402" cy="1066892"/>
          </a:xfrm>
          <a:prstGeom prst="rect">
            <a:avLst/>
          </a:prstGeom>
        </p:spPr>
      </p:pic>
    </p:spTree>
    <p:extLst>
      <p:ext uri="{BB962C8B-B14F-4D97-AF65-F5344CB8AC3E}">
        <p14:creationId xmlns:p14="http://schemas.microsoft.com/office/powerpoint/2010/main" val="222310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5" y="1873627"/>
            <a:ext cx="7135905" cy="4252539"/>
          </a:xfrm>
        </p:spPr>
        <p:txBody>
          <a:bodyPr>
            <a:noAutofit/>
          </a:bodyPr>
          <a:lstStyle/>
          <a:p>
            <a:pPr>
              <a:spcBef>
                <a:spcPts val="0"/>
              </a:spcBef>
            </a:pPr>
            <a:r>
              <a:rPr lang="en-US" altLang="en-US" sz="2000" dirty="0">
                <a:cs typeface="Verdana" panose="020B0604030504040204" pitchFamily="34" charset="0"/>
              </a:rPr>
              <a:t>Copyright Notice </a:t>
            </a:r>
            <a:r>
              <a:rPr lang="en-US" altLang="en-US" dirty="0">
                <a:cs typeface="Verdana" panose="020B0604030504040204" pitchFamily="34" charset="0"/>
              </a:rPr>
              <a:t>(optional) (not counted or numbered)</a:t>
            </a:r>
          </a:p>
          <a:p>
            <a:pPr>
              <a:spcBef>
                <a:spcPts val="0"/>
              </a:spcBef>
            </a:pPr>
            <a:r>
              <a:rPr lang="en-US" altLang="en-US" sz="2000" dirty="0">
                <a:cs typeface="Verdana" panose="020B0604030504040204" pitchFamily="34" charset="0"/>
              </a:rPr>
              <a:t>Title Page </a:t>
            </a:r>
            <a:r>
              <a:rPr lang="en-US" altLang="en-US" dirty="0">
                <a:cs typeface="Verdana" panose="020B0604030504040204" pitchFamily="34" charset="0"/>
              </a:rPr>
              <a:t>(counted, not numbered)</a:t>
            </a:r>
          </a:p>
          <a:p>
            <a:pPr>
              <a:spcBef>
                <a:spcPts val="0"/>
              </a:spcBef>
            </a:pPr>
            <a:r>
              <a:rPr lang="en-US" altLang="en-US" sz="2000" dirty="0">
                <a:cs typeface="Verdana" panose="020B0604030504040204" pitchFamily="34" charset="0"/>
              </a:rPr>
              <a:t>Signature Page </a:t>
            </a:r>
            <a:r>
              <a:rPr lang="en-US" altLang="en-US" dirty="0">
                <a:cs typeface="Verdana" panose="020B0604030504040204" pitchFamily="34" charset="0"/>
              </a:rPr>
              <a:t>(page ii)</a:t>
            </a:r>
          </a:p>
          <a:p>
            <a:pPr>
              <a:spcBef>
                <a:spcPts val="0"/>
              </a:spcBef>
            </a:pPr>
            <a:r>
              <a:rPr lang="en-US" altLang="en-US" sz="2000" dirty="0">
                <a:cs typeface="Verdana" panose="020B0604030504040204" pitchFamily="34" charset="0"/>
              </a:rPr>
              <a:t>Abstract</a:t>
            </a:r>
            <a:endParaRPr lang="en-US" altLang="en-US" dirty="0">
              <a:cs typeface="Verdana" panose="020B0604030504040204" pitchFamily="34" charset="0"/>
            </a:endParaRPr>
          </a:p>
          <a:p>
            <a:pPr>
              <a:spcBef>
                <a:spcPts val="0"/>
              </a:spcBef>
            </a:pPr>
            <a:r>
              <a:rPr lang="en-US" altLang="en-US" sz="2000" dirty="0">
                <a:cs typeface="Verdana" panose="020B0604030504040204" pitchFamily="34" charset="0"/>
              </a:rPr>
              <a:t>Dedication </a:t>
            </a:r>
            <a:r>
              <a:rPr lang="en-US" altLang="en-US" dirty="0">
                <a:cs typeface="Verdana" panose="020B0604030504040204" pitchFamily="34" charset="0"/>
              </a:rPr>
              <a:t>(optional)</a:t>
            </a:r>
          </a:p>
          <a:p>
            <a:pPr>
              <a:spcBef>
                <a:spcPts val="0"/>
              </a:spcBef>
            </a:pPr>
            <a:r>
              <a:rPr lang="en-US" altLang="en-US" sz="2000" dirty="0">
                <a:cs typeface="Verdana" panose="020B0604030504040204" pitchFamily="34" charset="0"/>
              </a:rPr>
              <a:t>Acknowledgements </a:t>
            </a:r>
            <a:r>
              <a:rPr lang="en-US" altLang="en-US" dirty="0">
                <a:cs typeface="Verdana" panose="020B0604030504040204" pitchFamily="34" charset="0"/>
              </a:rPr>
              <a:t>(optional)</a:t>
            </a:r>
          </a:p>
          <a:p>
            <a:pPr>
              <a:spcBef>
                <a:spcPts val="0"/>
              </a:spcBef>
            </a:pPr>
            <a:r>
              <a:rPr lang="en-US" altLang="en-US" sz="2000" dirty="0">
                <a:cs typeface="Verdana" panose="020B0604030504040204" pitchFamily="34" charset="0"/>
              </a:rPr>
              <a:t>Table of Contents</a:t>
            </a:r>
          </a:p>
          <a:p>
            <a:pPr>
              <a:spcBef>
                <a:spcPts val="0"/>
              </a:spcBef>
            </a:pPr>
            <a:r>
              <a:rPr lang="en-US" altLang="en-US" sz="2000" dirty="0">
                <a:cs typeface="Verdana" panose="020B0604030504040204" pitchFamily="34" charset="0"/>
              </a:rPr>
              <a:t>List of Tables </a:t>
            </a:r>
            <a:r>
              <a:rPr lang="en-US" altLang="en-US" dirty="0">
                <a:cs typeface="Verdana" panose="020B0604030504040204" pitchFamily="34" charset="0"/>
              </a:rPr>
              <a:t>(as needed)</a:t>
            </a:r>
          </a:p>
          <a:p>
            <a:pPr>
              <a:spcBef>
                <a:spcPts val="0"/>
              </a:spcBef>
            </a:pPr>
            <a:r>
              <a:rPr lang="en-US" altLang="en-US" sz="2000" dirty="0">
                <a:cs typeface="Verdana" panose="020B0604030504040204" pitchFamily="34" charset="0"/>
              </a:rPr>
              <a:t>List of Figures </a:t>
            </a:r>
            <a:r>
              <a:rPr lang="en-US" altLang="en-US" dirty="0">
                <a:cs typeface="Verdana" panose="020B0604030504040204" pitchFamily="34" charset="0"/>
              </a:rPr>
              <a:t>(as needed)</a:t>
            </a:r>
          </a:p>
          <a:p>
            <a:pPr>
              <a:spcBef>
                <a:spcPts val="0"/>
              </a:spcBef>
            </a:pPr>
            <a:r>
              <a:rPr lang="en-US" altLang="en-US" sz="2000" dirty="0">
                <a:cs typeface="Verdana" panose="020B0604030504040204" pitchFamily="34" charset="0"/>
              </a:rPr>
              <a:t>List of Illustrations </a:t>
            </a:r>
            <a:r>
              <a:rPr lang="en-US" altLang="en-US" dirty="0">
                <a:cs typeface="Verdana" panose="020B0604030504040204" pitchFamily="34" charset="0"/>
              </a:rPr>
              <a:t>(as needed)</a:t>
            </a:r>
          </a:p>
          <a:p>
            <a:pPr>
              <a:spcBef>
                <a:spcPts val="0"/>
              </a:spcBef>
            </a:pPr>
            <a:r>
              <a:rPr lang="en-US" altLang="en-US" sz="2000" dirty="0">
                <a:cs typeface="Verdana" panose="020B0604030504040204" pitchFamily="34" charset="0"/>
              </a:rPr>
              <a:t>List of Schemes </a:t>
            </a:r>
            <a:r>
              <a:rPr lang="en-US" altLang="en-US" dirty="0">
                <a:cs typeface="Verdana" panose="020B0604030504040204" pitchFamily="34" charset="0"/>
              </a:rPr>
              <a:t>(as needed)</a:t>
            </a:r>
          </a:p>
          <a:p>
            <a:pPr>
              <a:spcBef>
                <a:spcPts val="0"/>
              </a:spcBef>
            </a:pPr>
            <a:r>
              <a:rPr lang="en-US" altLang="en-US" sz="2000" dirty="0">
                <a:cs typeface="Verdana" panose="020B0604030504040204" pitchFamily="34" charset="0"/>
              </a:rPr>
              <a:t>Chapters </a:t>
            </a:r>
            <a:r>
              <a:rPr lang="en-US" altLang="en-US" dirty="0">
                <a:cs typeface="Verdana" panose="020B0604030504040204" pitchFamily="34" charset="0"/>
              </a:rPr>
              <a:t>(begin Arabic page numbering, I, II, III, IV, V) </a:t>
            </a:r>
          </a:p>
          <a:p>
            <a:pPr>
              <a:spcBef>
                <a:spcPts val="0"/>
              </a:spcBef>
            </a:pPr>
            <a:r>
              <a:rPr lang="en-US" altLang="en-US" sz="2000" dirty="0">
                <a:cs typeface="Verdana" panose="020B0604030504040204" pitchFamily="34" charset="0"/>
              </a:rPr>
              <a:t>Bibliography </a:t>
            </a:r>
          </a:p>
          <a:p>
            <a:pPr>
              <a:spcBef>
                <a:spcPts val="0"/>
              </a:spcBef>
            </a:pPr>
            <a:r>
              <a:rPr lang="en-US" altLang="en-US" sz="2000" dirty="0">
                <a:cs typeface="Verdana" panose="020B0604030504040204" pitchFamily="34" charset="0"/>
              </a:rPr>
              <a:t>Appendices</a:t>
            </a:r>
            <a:endParaRPr lang="en-US" sz="2000" dirty="0"/>
          </a:p>
        </p:txBody>
      </p:sp>
      <p:sp>
        <p:nvSpPr>
          <p:cNvPr id="6" name="Text Placeholder 5"/>
          <p:cNvSpPr>
            <a:spLocks noGrp="1"/>
          </p:cNvSpPr>
          <p:nvPr>
            <p:ph type="body" sz="quarter" idx="11"/>
          </p:nvPr>
        </p:nvSpPr>
        <p:spPr/>
        <p:txBody>
          <a:bodyPr/>
          <a:lstStyle/>
          <a:p>
            <a:r>
              <a:rPr lang="en-US" dirty="0"/>
              <a:t>Manuscript Organization</a:t>
            </a:r>
          </a:p>
        </p:txBody>
      </p:sp>
    </p:spTree>
    <p:extLst>
      <p:ext uri="{BB962C8B-B14F-4D97-AF65-F5344CB8AC3E}">
        <p14:creationId xmlns:p14="http://schemas.microsoft.com/office/powerpoint/2010/main" val="221536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2" y="1873627"/>
            <a:ext cx="7978588" cy="4252539"/>
          </a:xfrm>
        </p:spPr>
        <p:txBody>
          <a:bodyPr>
            <a:normAutofit fontScale="92500" lnSpcReduction="10000"/>
          </a:bodyPr>
          <a:lstStyle/>
          <a:p>
            <a:pPr>
              <a:lnSpc>
                <a:spcPct val="145000"/>
              </a:lnSpc>
              <a:spcBef>
                <a:spcPts val="0"/>
              </a:spcBef>
            </a:pPr>
            <a:r>
              <a:rPr lang="en-US" altLang="en-US" sz="2000" dirty="0">
                <a:cs typeface="Verdana" panose="020B0604030504040204" pitchFamily="34" charset="0"/>
              </a:rPr>
              <a:t>All text on this page is centered</a:t>
            </a:r>
          </a:p>
          <a:p>
            <a:pPr>
              <a:lnSpc>
                <a:spcPct val="145000"/>
              </a:lnSpc>
              <a:spcBef>
                <a:spcPts val="0"/>
              </a:spcBef>
            </a:pPr>
            <a:r>
              <a:rPr lang="en-US" altLang="en-US" sz="2000" dirty="0">
                <a:cs typeface="Verdana" panose="020B0604030504040204" pitchFamily="34" charset="0"/>
              </a:rPr>
              <a:t>Double space the entire page</a:t>
            </a:r>
          </a:p>
          <a:p>
            <a:pPr>
              <a:lnSpc>
                <a:spcPct val="145000"/>
              </a:lnSpc>
              <a:spcBef>
                <a:spcPts val="0"/>
              </a:spcBef>
            </a:pPr>
            <a:r>
              <a:rPr lang="en-US" altLang="en-US" sz="2000" dirty="0">
                <a:cs typeface="Verdana" panose="020B0604030504040204" pitchFamily="34" charset="0"/>
              </a:rPr>
              <a:t>The top margin is two-inches (2”)</a:t>
            </a:r>
          </a:p>
          <a:p>
            <a:r>
              <a:rPr lang="en-US" altLang="en-US" sz="2000" dirty="0">
                <a:cs typeface="Verdana" panose="020B0604030504040204" pitchFamily="34" charset="0"/>
              </a:rPr>
              <a:t>Title</a:t>
            </a:r>
          </a:p>
          <a:p>
            <a:pPr lvl="1"/>
            <a:r>
              <a:rPr lang="en-US" altLang="en-US" sz="2000" dirty="0">
                <a:latin typeface="Verdana" panose="020B0604030504040204" pitchFamily="34" charset="0"/>
                <a:ea typeface="Verdana" panose="020B0604030504040204" pitchFamily="34" charset="0"/>
                <a:cs typeface="Verdana" panose="020B0604030504040204" pitchFamily="34" charset="0"/>
              </a:rPr>
              <a:t>Must be in all capital letters</a:t>
            </a:r>
          </a:p>
          <a:p>
            <a:pPr lvl="1"/>
            <a:r>
              <a:rPr lang="en-US" altLang="en-US" sz="2000" dirty="0">
                <a:latin typeface="Verdana" panose="020B0604030504040204" pitchFamily="34" charset="0"/>
                <a:ea typeface="Verdana" panose="020B0604030504040204" pitchFamily="34" charset="0"/>
                <a:cs typeface="Verdana" panose="020B0604030504040204" pitchFamily="34" charset="0"/>
              </a:rPr>
              <a:t>Must be centered immediately below the two-inch top margin</a:t>
            </a:r>
          </a:p>
          <a:p>
            <a:pPr lvl="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cs typeface="Verdana" panose="020B0604030504040204" pitchFamily="34" charset="0"/>
              </a:rPr>
              <a:t>Graduation date</a:t>
            </a:r>
          </a:p>
          <a:p>
            <a:pPr lvl="1"/>
            <a:r>
              <a:rPr lang="en-US" altLang="en-US" sz="2000" dirty="0">
                <a:latin typeface="Verdana" panose="020B0604030504040204" pitchFamily="34" charset="0"/>
                <a:ea typeface="Verdana" panose="020B0604030504040204" pitchFamily="34" charset="0"/>
                <a:cs typeface="Verdana" panose="020B0604030504040204" pitchFamily="34" charset="0"/>
              </a:rPr>
              <a:t>Must be </a:t>
            </a:r>
            <a:r>
              <a:rPr lang="en-US" altLang="en-US" sz="2000" u="sng" dirty="0">
                <a:latin typeface="Verdana" panose="020B0604030504040204" pitchFamily="34" charset="0"/>
                <a:ea typeface="Verdana" panose="020B0604030504040204" pitchFamily="34" charset="0"/>
                <a:cs typeface="Verdana" panose="020B0604030504040204" pitchFamily="34" charset="0"/>
              </a:rPr>
              <a:t>month, year</a:t>
            </a:r>
            <a:r>
              <a:rPr lang="en-US" altLang="en-US" sz="2000" dirty="0">
                <a:latin typeface="Verdana" panose="020B0604030504040204" pitchFamily="34" charset="0"/>
                <a:ea typeface="Verdana" panose="020B0604030504040204" pitchFamily="34" charset="0"/>
                <a:cs typeface="Verdana" panose="020B0604030504040204" pitchFamily="34" charset="0"/>
              </a:rPr>
              <a:t> of graduation </a:t>
            </a:r>
            <a:r>
              <a:rPr lang="en-US" altLang="en-US" sz="1500" dirty="0">
                <a:latin typeface="Verdana" panose="020B0604030504040204" pitchFamily="34" charset="0"/>
                <a:ea typeface="Verdana" panose="020B0604030504040204" pitchFamily="34" charset="0"/>
                <a:cs typeface="Verdana" panose="020B0604030504040204" pitchFamily="34" charset="0"/>
              </a:rPr>
              <a:t>(May, August or December only)</a:t>
            </a:r>
          </a:p>
          <a:p>
            <a:pPr lvl="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cs typeface="Verdana" panose="020B0604030504040204" pitchFamily="34" charset="0"/>
              </a:rPr>
              <a:t>Title page is counted as page i</a:t>
            </a:r>
          </a:p>
          <a:p>
            <a:pPr lvl="1"/>
            <a:r>
              <a:rPr lang="en-US" altLang="en-US" sz="2000" dirty="0">
                <a:latin typeface="Verdana" panose="020B0604030504040204" pitchFamily="34" charset="0"/>
                <a:ea typeface="Verdana" panose="020B0604030504040204" pitchFamily="34" charset="0"/>
                <a:cs typeface="Verdana" panose="020B0604030504040204" pitchFamily="34" charset="0"/>
              </a:rPr>
              <a:t>However, this page number is </a:t>
            </a:r>
            <a:r>
              <a:rPr lang="en-US" altLang="en-US" sz="2000" u="sng" dirty="0">
                <a:latin typeface="Verdana" panose="020B0604030504040204" pitchFamily="34" charset="0"/>
                <a:ea typeface="Verdana" panose="020B0604030504040204" pitchFamily="34" charset="0"/>
                <a:cs typeface="Verdana" panose="020B0604030504040204" pitchFamily="34" charset="0"/>
              </a:rPr>
              <a:t>not</a:t>
            </a:r>
            <a:r>
              <a:rPr lang="en-US" altLang="en-US" sz="2000" dirty="0">
                <a:latin typeface="Verdana" panose="020B0604030504040204" pitchFamily="34" charset="0"/>
                <a:ea typeface="Verdana" panose="020B0604030504040204" pitchFamily="34" charset="0"/>
                <a:cs typeface="Verdana" panose="020B0604030504040204" pitchFamily="34" charset="0"/>
              </a:rPr>
              <a:t> shown</a:t>
            </a:r>
          </a:p>
          <a:p>
            <a:endParaRPr lang="en-US" dirty="0"/>
          </a:p>
        </p:txBody>
      </p:sp>
      <p:sp>
        <p:nvSpPr>
          <p:cNvPr id="6" name="Text Placeholder 5"/>
          <p:cNvSpPr>
            <a:spLocks noGrp="1"/>
          </p:cNvSpPr>
          <p:nvPr>
            <p:ph type="body" sz="quarter" idx="11"/>
          </p:nvPr>
        </p:nvSpPr>
        <p:spPr/>
        <p:txBody>
          <a:bodyPr/>
          <a:lstStyle/>
          <a:p>
            <a:r>
              <a:rPr lang="en-US" dirty="0"/>
              <a:t>Title Page</a:t>
            </a:r>
          </a:p>
        </p:txBody>
      </p:sp>
    </p:spTree>
    <p:extLst>
      <p:ext uri="{BB962C8B-B14F-4D97-AF65-F5344CB8AC3E}">
        <p14:creationId xmlns:p14="http://schemas.microsoft.com/office/powerpoint/2010/main" val="213022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3"/>
          <a:stretch>
            <a:fillRect/>
          </a:stretch>
        </p:blipFill>
        <p:spPr>
          <a:xfrm>
            <a:off x="4202961" y="965200"/>
            <a:ext cx="4258516" cy="5686041"/>
          </a:xfrm>
          <a:prstGeom prst="rect">
            <a:avLst/>
          </a:prstGeom>
          <a:noFill/>
          <a:ln>
            <a:solidFill>
              <a:srgbClr val="000032"/>
            </a:solidFill>
          </a:ln>
        </p:spPr>
      </p:pic>
      <p:sp>
        <p:nvSpPr>
          <p:cNvPr id="6" name="Text Placeholder 5"/>
          <p:cNvSpPr>
            <a:spLocks noGrp="1"/>
          </p:cNvSpPr>
          <p:nvPr>
            <p:ph type="body" sz="quarter" idx="11"/>
          </p:nvPr>
        </p:nvSpPr>
        <p:spPr/>
        <p:txBody>
          <a:bodyPr/>
          <a:lstStyle/>
          <a:p>
            <a:r>
              <a:rPr lang="en-US" dirty="0">
                <a:solidFill>
                  <a:schemeClr val="tx1"/>
                </a:solidFill>
              </a:rPr>
              <a:t>Title Page</a:t>
            </a:r>
          </a:p>
        </p:txBody>
      </p:sp>
    </p:spTree>
    <p:extLst>
      <p:ext uri="{BB962C8B-B14F-4D97-AF65-F5344CB8AC3E}">
        <p14:creationId xmlns:p14="http://schemas.microsoft.com/office/powerpoint/2010/main" val="355345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5" y="1828803"/>
            <a:ext cx="7566337" cy="4297363"/>
          </a:xfrm>
        </p:spPr>
        <p:txBody>
          <a:bodyPr>
            <a:normAutofit fontScale="92500" lnSpcReduction="10000"/>
          </a:bodyPr>
          <a:lstStyle/>
          <a:p>
            <a:r>
              <a:rPr lang="en-US" altLang="en-US" sz="2000" dirty="0"/>
              <a:t>Title</a:t>
            </a:r>
          </a:p>
          <a:p>
            <a:pPr lvl="1"/>
            <a:r>
              <a:rPr lang="en-US" altLang="en-US" dirty="0"/>
              <a:t>All capital letters</a:t>
            </a:r>
          </a:p>
          <a:p>
            <a:pPr lvl="1"/>
            <a:r>
              <a:rPr lang="en-US" altLang="en-US" dirty="0"/>
              <a:t>Centered immediately below the two-inch top margin</a:t>
            </a:r>
          </a:p>
          <a:p>
            <a:pPr lvl="1"/>
            <a:r>
              <a:rPr lang="en-US" altLang="en-US" dirty="0"/>
              <a:t>Double spaced if two or more lines</a:t>
            </a:r>
          </a:p>
          <a:p>
            <a:pPr lvl="1"/>
            <a:endParaRPr lang="en-US" altLang="en-US" dirty="0"/>
          </a:p>
          <a:p>
            <a:r>
              <a:rPr lang="en-US" altLang="en-US" sz="2000" dirty="0"/>
              <a:t>Author’s name</a:t>
            </a:r>
            <a:r>
              <a:rPr lang="en-US" altLang="en-US" sz="1800" dirty="0"/>
              <a:t> </a:t>
            </a:r>
          </a:p>
          <a:p>
            <a:pPr lvl="1"/>
            <a:r>
              <a:rPr lang="en-US" altLang="en-US" dirty="0"/>
              <a:t>Case sensitive (not all caps).</a:t>
            </a:r>
          </a:p>
          <a:p>
            <a:pPr marL="342892" lvl="1" indent="0">
              <a:buNone/>
            </a:pPr>
            <a:endParaRPr lang="en-US" altLang="en-US" dirty="0"/>
          </a:p>
          <a:p>
            <a:r>
              <a:rPr lang="en-US" altLang="en-US" sz="2000" dirty="0"/>
              <a:t>Signature page is counted as page ii</a:t>
            </a:r>
          </a:p>
          <a:p>
            <a:pPr lvl="1"/>
            <a:endParaRPr lang="en-US" altLang="en-US" dirty="0"/>
          </a:p>
          <a:p>
            <a:r>
              <a:rPr lang="en-US" altLang="en-US" sz="2000" dirty="0"/>
              <a:t>The names of those signing are typed a single space below their titles</a:t>
            </a:r>
          </a:p>
          <a:p>
            <a:endParaRPr lang="en-US" altLang="en-US" sz="2000" dirty="0"/>
          </a:p>
          <a:p>
            <a:r>
              <a:rPr lang="en-US" altLang="en-US" sz="2000" dirty="0"/>
              <a:t>Use “Dr.”, “Mr.”, “Mrs.”, before all names  </a:t>
            </a:r>
            <a:endParaRPr lang="en-US" altLang="en-US" sz="1800" dirty="0"/>
          </a:p>
          <a:p>
            <a:endParaRPr lang="en-US" dirty="0"/>
          </a:p>
        </p:txBody>
      </p:sp>
      <p:sp>
        <p:nvSpPr>
          <p:cNvPr id="6" name="Text Placeholder 5"/>
          <p:cNvSpPr>
            <a:spLocks noGrp="1"/>
          </p:cNvSpPr>
          <p:nvPr>
            <p:ph type="body" sz="quarter" idx="11"/>
          </p:nvPr>
        </p:nvSpPr>
        <p:spPr/>
        <p:txBody>
          <a:bodyPr/>
          <a:lstStyle/>
          <a:p>
            <a:r>
              <a:rPr lang="en-US" dirty="0"/>
              <a:t>Signature Page</a:t>
            </a:r>
          </a:p>
        </p:txBody>
      </p:sp>
    </p:spTree>
    <p:extLst>
      <p:ext uri="{BB962C8B-B14F-4D97-AF65-F5344CB8AC3E}">
        <p14:creationId xmlns:p14="http://schemas.microsoft.com/office/powerpoint/2010/main" val="110020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Signature Page</a:t>
            </a:r>
          </a:p>
        </p:txBody>
      </p:sp>
      <p:sp>
        <p:nvSpPr>
          <p:cNvPr id="2" name="Content Placeholder 1"/>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7629293A-0082-4843-B662-BEB77E0CCECA}"/>
              </a:ext>
            </a:extLst>
          </p:cNvPr>
          <p:cNvPicPr>
            <a:picLocks noChangeAspect="1"/>
          </p:cNvPicPr>
          <p:nvPr/>
        </p:nvPicPr>
        <p:blipFill>
          <a:blip r:embed="rId3"/>
          <a:stretch>
            <a:fillRect/>
          </a:stretch>
        </p:blipFill>
        <p:spPr>
          <a:xfrm>
            <a:off x="4075867" y="960745"/>
            <a:ext cx="4610932" cy="5784933"/>
          </a:xfrm>
          <a:prstGeom prst="rect">
            <a:avLst/>
          </a:prstGeom>
          <a:ln>
            <a:solidFill>
              <a:schemeClr val="accent1"/>
            </a:solidFill>
          </a:ln>
        </p:spPr>
      </p:pic>
    </p:spTree>
    <p:extLst>
      <p:ext uri="{BB962C8B-B14F-4D97-AF65-F5344CB8AC3E}">
        <p14:creationId xmlns:p14="http://schemas.microsoft.com/office/powerpoint/2010/main" val="355165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2961" y="1803048"/>
            <a:ext cx="7540579" cy="4323121"/>
          </a:xfrm>
        </p:spPr>
        <p:txBody>
          <a:bodyPr>
            <a:normAutofit fontScale="70000" lnSpcReduction="20000"/>
          </a:bodyPr>
          <a:lstStyle/>
          <a:p>
            <a:pPr>
              <a:lnSpc>
                <a:spcPct val="120000"/>
              </a:lnSpc>
              <a:spcBef>
                <a:spcPts val="0"/>
              </a:spcBef>
            </a:pPr>
            <a:r>
              <a:rPr lang="en-US" altLang="en-US" sz="2200" dirty="0"/>
              <a:t>All entries in the Table of Contents  must match </a:t>
            </a:r>
            <a:r>
              <a:rPr lang="en-US" altLang="en-US" sz="2200" b="1" i="1" u="sng" dirty="0"/>
              <a:t>exactly</a:t>
            </a:r>
            <a:r>
              <a:rPr lang="en-US" altLang="en-US" sz="2200" b="1" i="1" dirty="0"/>
              <a:t> </a:t>
            </a:r>
            <a:r>
              <a:rPr lang="en-US" altLang="en-US" sz="2200" dirty="0"/>
              <a:t>as they appear in the text including: wording, numbering, punctuation, capitalization and spelling and page number on which they appear</a:t>
            </a:r>
          </a:p>
          <a:p>
            <a:pPr marL="0" indent="0">
              <a:lnSpc>
                <a:spcPct val="120000"/>
              </a:lnSpc>
              <a:spcBef>
                <a:spcPts val="0"/>
              </a:spcBef>
              <a:buNone/>
            </a:pPr>
            <a:endParaRPr lang="en-US" altLang="en-US" sz="2200" dirty="0"/>
          </a:p>
          <a:p>
            <a:pPr>
              <a:lnSpc>
                <a:spcPct val="120000"/>
              </a:lnSpc>
              <a:spcBef>
                <a:spcPts val="0"/>
              </a:spcBef>
            </a:pPr>
            <a:r>
              <a:rPr lang="en-US" altLang="en-US" sz="2200" dirty="0"/>
              <a:t>Preliminary pages that occur before the TOC are </a:t>
            </a:r>
            <a:r>
              <a:rPr lang="en-US" altLang="en-US" sz="2200" b="1" dirty="0"/>
              <a:t>not </a:t>
            </a:r>
            <a:r>
              <a:rPr lang="en-US" altLang="en-US" sz="2200" dirty="0"/>
              <a:t>included</a:t>
            </a:r>
          </a:p>
          <a:p>
            <a:pPr>
              <a:lnSpc>
                <a:spcPct val="120000"/>
              </a:lnSpc>
              <a:spcBef>
                <a:spcPts val="0"/>
              </a:spcBef>
            </a:pPr>
            <a:endParaRPr lang="en-US" altLang="en-US" sz="2200" dirty="0"/>
          </a:p>
          <a:p>
            <a:pPr>
              <a:lnSpc>
                <a:spcPct val="120000"/>
              </a:lnSpc>
              <a:spcBef>
                <a:spcPts val="0"/>
              </a:spcBef>
            </a:pPr>
            <a:r>
              <a:rPr lang="en-US" altLang="en-US" sz="2200" dirty="0"/>
              <a:t>Preliminary pages that occur after the TOC </a:t>
            </a:r>
            <a:r>
              <a:rPr lang="en-US" altLang="en-US" sz="2200" b="1" dirty="0"/>
              <a:t>are</a:t>
            </a:r>
            <a:r>
              <a:rPr lang="en-US" altLang="en-US" sz="2200" dirty="0"/>
              <a:t> included (e.g., List...)</a:t>
            </a:r>
          </a:p>
          <a:p>
            <a:pPr>
              <a:lnSpc>
                <a:spcPct val="120000"/>
              </a:lnSpc>
              <a:spcBef>
                <a:spcPts val="0"/>
              </a:spcBef>
            </a:pPr>
            <a:endParaRPr lang="en-US" altLang="en-US" sz="2200" dirty="0"/>
          </a:p>
          <a:p>
            <a:pPr>
              <a:lnSpc>
                <a:spcPct val="120000"/>
              </a:lnSpc>
              <a:spcBef>
                <a:spcPts val="0"/>
              </a:spcBef>
            </a:pPr>
            <a:r>
              <a:rPr lang="en-US" altLang="en-US" sz="2200" dirty="0"/>
              <a:t>Include the word “CHAPTER” after the last preliminary listing(s) and above the first chapter listing</a:t>
            </a:r>
          </a:p>
          <a:p>
            <a:pPr marL="0" indent="0">
              <a:lnSpc>
                <a:spcPct val="120000"/>
              </a:lnSpc>
              <a:spcBef>
                <a:spcPts val="0"/>
              </a:spcBef>
              <a:buNone/>
            </a:pPr>
            <a:endParaRPr lang="en-US" altLang="en-US" sz="2200" dirty="0"/>
          </a:p>
          <a:p>
            <a:pPr>
              <a:lnSpc>
                <a:spcPct val="120000"/>
              </a:lnSpc>
              <a:spcBef>
                <a:spcPts val="0"/>
              </a:spcBef>
            </a:pPr>
            <a:r>
              <a:rPr lang="en-US" altLang="en-US" sz="2200" dirty="0"/>
              <a:t>Chapter titles are typed in all capital letters and use Roman numbers</a:t>
            </a:r>
          </a:p>
          <a:p>
            <a:pPr lvl="1">
              <a:lnSpc>
                <a:spcPct val="120000"/>
              </a:lnSpc>
              <a:spcBef>
                <a:spcPts val="0"/>
              </a:spcBef>
            </a:pPr>
            <a:r>
              <a:rPr lang="en-US" altLang="en-US" sz="2200" dirty="0">
                <a:latin typeface="Verdana" panose="020B0604030504040204" pitchFamily="34" charset="0"/>
                <a:ea typeface="Verdana" panose="020B0604030504040204" pitchFamily="34" charset="0"/>
              </a:rPr>
              <a:t>Subheadings are case-specific</a:t>
            </a:r>
          </a:p>
          <a:p>
            <a:pPr lvl="1">
              <a:lnSpc>
                <a:spcPct val="120000"/>
              </a:lnSpc>
              <a:spcBef>
                <a:spcPts val="0"/>
              </a:spcBef>
            </a:pPr>
            <a:endParaRPr lang="en-US" altLang="en-US" sz="2200" dirty="0">
              <a:latin typeface="Verdana" panose="020B0604030504040204" pitchFamily="34" charset="0"/>
              <a:ea typeface="Verdana" panose="020B0604030504040204" pitchFamily="34" charset="0"/>
            </a:endParaRPr>
          </a:p>
          <a:p>
            <a:pPr>
              <a:lnSpc>
                <a:spcPct val="120000"/>
              </a:lnSpc>
              <a:spcBef>
                <a:spcPts val="0"/>
              </a:spcBef>
            </a:pPr>
            <a:r>
              <a:rPr lang="en-US" altLang="en-US" sz="2200" dirty="0"/>
              <a:t>Double Space between entries</a:t>
            </a:r>
          </a:p>
          <a:p>
            <a:pPr>
              <a:lnSpc>
                <a:spcPct val="120000"/>
              </a:lnSpc>
              <a:spcBef>
                <a:spcPts val="0"/>
              </a:spcBef>
            </a:pPr>
            <a:endParaRPr lang="en-US" altLang="en-US" sz="2200" dirty="0"/>
          </a:p>
          <a:p>
            <a:pPr>
              <a:lnSpc>
                <a:spcPct val="120000"/>
              </a:lnSpc>
              <a:spcBef>
                <a:spcPts val="0"/>
              </a:spcBef>
            </a:pPr>
            <a:r>
              <a:rPr lang="en-US" altLang="en-US" sz="2200" dirty="0"/>
              <a:t>Single space within an entry if it falls on two or more lines</a:t>
            </a:r>
          </a:p>
          <a:p>
            <a:endParaRPr lang="en-US" dirty="0"/>
          </a:p>
        </p:txBody>
      </p:sp>
      <p:sp>
        <p:nvSpPr>
          <p:cNvPr id="6" name="Text Placeholder 5"/>
          <p:cNvSpPr>
            <a:spLocks noGrp="1"/>
          </p:cNvSpPr>
          <p:nvPr>
            <p:ph type="body" sz="quarter" idx="11"/>
          </p:nvPr>
        </p:nvSpPr>
        <p:spPr/>
        <p:txBody>
          <a:bodyPr/>
          <a:lstStyle/>
          <a:p>
            <a:r>
              <a:rPr lang="en-US" dirty="0"/>
              <a:t>Table of Contents (TOC)</a:t>
            </a:r>
          </a:p>
        </p:txBody>
      </p:sp>
    </p:spTree>
    <p:extLst>
      <p:ext uri="{BB962C8B-B14F-4D97-AF65-F5344CB8AC3E}">
        <p14:creationId xmlns:p14="http://schemas.microsoft.com/office/powerpoint/2010/main" val="142480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5" y="1854562"/>
            <a:ext cx="8210281" cy="4232969"/>
          </a:xfrm>
        </p:spPr>
        <p:txBody>
          <a:bodyPr>
            <a:normAutofit/>
          </a:bodyPr>
          <a:lstStyle/>
          <a:p>
            <a:pPr>
              <a:lnSpc>
                <a:spcPct val="110000"/>
              </a:lnSpc>
              <a:spcBef>
                <a:spcPts val="0"/>
              </a:spcBef>
            </a:pPr>
            <a:r>
              <a:rPr lang="en-US" altLang="en-US" sz="2000" dirty="0"/>
              <a:t>Chapter numbers </a:t>
            </a:r>
          </a:p>
          <a:p>
            <a:pPr lvl="1">
              <a:lnSpc>
                <a:spcPct val="110000"/>
              </a:lnSpc>
              <a:spcBef>
                <a:spcPts val="0"/>
              </a:spcBef>
            </a:pPr>
            <a:r>
              <a:rPr lang="en-US" altLang="en-US" sz="2000" dirty="0">
                <a:latin typeface="Verdana" panose="020B0604030504040204" pitchFamily="34" charset="0"/>
                <a:ea typeface="Verdana" panose="020B0604030504040204" pitchFamily="34" charset="0"/>
              </a:rPr>
              <a:t>Roman numerals (I, II, III, IV, V)</a:t>
            </a:r>
          </a:p>
          <a:p>
            <a:pPr lvl="1">
              <a:lnSpc>
                <a:spcPct val="110000"/>
              </a:lnSpc>
              <a:spcBef>
                <a:spcPts val="0"/>
              </a:spcBef>
            </a:pPr>
            <a:r>
              <a:rPr lang="en-US" altLang="en-US" sz="2000" dirty="0">
                <a:latin typeface="Verdana" panose="020B0604030504040204" pitchFamily="34" charset="0"/>
                <a:ea typeface="Verdana" panose="020B0604030504040204" pitchFamily="34" charset="0"/>
              </a:rPr>
              <a:t>Left-aligned</a:t>
            </a:r>
          </a:p>
          <a:p>
            <a:pPr marL="342892" lvl="1" indent="0">
              <a:lnSpc>
                <a:spcPct val="110000"/>
              </a:lnSpc>
              <a:spcBef>
                <a:spcPts val="0"/>
              </a:spcBef>
              <a:buNone/>
            </a:pPr>
            <a:endParaRPr lang="en-US" altLang="en-US" sz="2000" dirty="0">
              <a:latin typeface="Verdana" panose="020B0604030504040204" pitchFamily="34" charset="0"/>
              <a:ea typeface="Verdana" panose="020B0604030504040204" pitchFamily="34" charset="0"/>
            </a:endParaRPr>
          </a:p>
          <a:p>
            <a:pPr>
              <a:lnSpc>
                <a:spcPct val="110000"/>
              </a:lnSpc>
              <a:spcBef>
                <a:spcPts val="0"/>
              </a:spcBef>
            </a:pPr>
            <a:r>
              <a:rPr lang="en-US" altLang="en-US" sz="2000" dirty="0"/>
              <a:t>Indenting should be consistent basis</a:t>
            </a:r>
          </a:p>
          <a:p>
            <a:pPr lvl="1">
              <a:lnSpc>
                <a:spcPct val="110000"/>
              </a:lnSpc>
              <a:spcBef>
                <a:spcPts val="0"/>
              </a:spcBef>
            </a:pPr>
            <a:endParaRPr lang="en-US" altLang="en-US" sz="2000" dirty="0">
              <a:latin typeface="Verdana" panose="020B0604030504040204" pitchFamily="34" charset="0"/>
              <a:ea typeface="Verdana" panose="020B0604030504040204" pitchFamily="34" charset="0"/>
            </a:endParaRPr>
          </a:p>
          <a:p>
            <a:pPr>
              <a:lnSpc>
                <a:spcPct val="110000"/>
              </a:lnSpc>
              <a:spcBef>
                <a:spcPts val="0"/>
              </a:spcBef>
            </a:pPr>
            <a:r>
              <a:rPr lang="en-US" sz="2000" dirty="0"/>
              <a:t>If there is only one appendix, label it as APPENDIX.</a:t>
            </a:r>
          </a:p>
          <a:p>
            <a:pPr marL="0" indent="0">
              <a:lnSpc>
                <a:spcPct val="110000"/>
              </a:lnSpc>
              <a:spcBef>
                <a:spcPts val="0"/>
              </a:spcBef>
              <a:buNone/>
            </a:pPr>
            <a:r>
              <a:rPr lang="en-US" sz="2000" dirty="0"/>
              <a:t> </a:t>
            </a:r>
          </a:p>
          <a:p>
            <a:pPr>
              <a:lnSpc>
                <a:spcPct val="110000"/>
              </a:lnSpc>
              <a:spcBef>
                <a:spcPts val="0"/>
              </a:spcBef>
            </a:pPr>
            <a:r>
              <a:rPr lang="en-US" sz="2000" dirty="0"/>
              <a:t>If there are multiple appendices, label it as APPENDICES</a:t>
            </a:r>
          </a:p>
          <a:p>
            <a:pPr>
              <a:lnSpc>
                <a:spcPct val="110000"/>
              </a:lnSpc>
              <a:spcBef>
                <a:spcPts val="0"/>
              </a:spcBef>
            </a:pPr>
            <a:endParaRPr lang="en-US" sz="2000" dirty="0"/>
          </a:p>
          <a:p>
            <a:pPr>
              <a:lnSpc>
                <a:spcPct val="110000"/>
              </a:lnSpc>
              <a:spcBef>
                <a:spcPts val="0"/>
              </a:spcBef>
            </a:pPr>
            <a:r>
              <a:rPr lang="en-US" sz="2000" dirty="0"/>
              <a:t>Appendices should be labeled as APPENDIX A, APPENDIX B, etc. including titles in all caps.</a:t>
            </a:r>
          </a:p>
          <a:p>
            <a:pPr>
              <a:lnSpc>
                <a:spcPct val="110000"/>
              </a:lnSpc>
              <a:spcBef>
                <a:spcPts val="0"/>
              </a:spcBef>
            </a:pPr>
            <a:endParaRPr lang="en-US" dirty="0"/>
          </a:p>
        </p:txBody>
      </p:sp>
      <p:sp>
        <p:nvSpPr>
          <p:cNvPr id="6" name="Text Placeholder 5"/>
          <p:cNvSpPr>
            <a:spLocks noGrp="1"/>
          </p:cNvSpPr>
          <p:nvPr>
            <p:ph type="body" sz="quarter" idx="11"/>
          </p:nvPr>
        </p:nvSpPr>
        <p:spPr/>
        <p:txBody>
          <a:bodyPr/>
          <a:lstStyle/>
          <a:p>
            <a:r>
              <a:rPr lang="en-US" dirty="0"/>
              <a:t>Table of Contents (cont’d)</a:t>
            </a:r>
          </a:p>
        </p:txBody>
      </p:sp>
    </p:spTree>
    <p:extLst>
      <p:ext uri="{BB962C8B-B14F-4D97-AF65-F5344CB8AC3E}">
        <p14:creationId xmlns:p14="http://schemas.microsoft.com/office/powerpoint/2010/main" val="318194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87" r="-787" b="4760"/>
          <a:stretch/>
        </p:blipFill>
        <p:spPr bwMode="auto">
          <a:xfrm>
            <a:off x="914403" y="720762"/>
            <a:ext cx="5138527" cy="5781305"/>
          </a:xfrm>
          <a:prstGeom prst="rect">
            <a:avLst/>
          </a:prstGeom>
          <a:noFill/>
          <a:ln w="9525">
            <a:solidFill>
              <a:srgbClr val="00003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797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2586EE-DE89-4BCD-941F-18EA7F899DFB}"/>
              </a:ext>
            </a:extLst>
          </p:cNvPr>
          <p:cNvSpPr>
            <a:spLocks noGrp="1"/>
          </p:cNvSpPr>
          <p:nvPr>
            <p:ph sz="half" idx="2"/>
          </p:nvPr>
        </p:nvSpPr>
        <p:spPr>
          <a:xfrm>
            <a:off x="551333" y="1978714"/>
            <a:ext cx="7732059" cy="4099361"/>
          </a:xfrm>
        </p:spPr>
        <p:txBody>
          <a:bodyPr>
            <a:normAutofit fontScale="92500" lnSpcReduction="10000"/>
          </a:bodyPr>
          <a:lstStyle/>
          <a:p>
            <a:r>
              <a:rPr lang="en-US" sz="2000" b="1" dirty="0">
                <a:cs typeface="Verdana" panose="020B0604030504040204" pitchFamily="34" charset="0"/>
              </a:rPr>
              <a:t>Before anything else, prepare...</a:t>
            </a:r>
          </a:p>
          <a:p>
            <a:pPr marL="0" indent="0">
              <a:buNone/>
            </a:pPr>
            <a:endParaRPr lang="en-US" sz="2000" dirty="0">
              <a:cs typeface="Verdana" panose="020B0604030504040204" pitchFamily="34" charset="0"/>
            </a:endParaRPr>
          </a:p>
          <a:p>
            <a:pPr marL="0" indent="0" algn="ctr">
              <a:buNone/>
            </a:pPr>
            <a:r>
              <a:rPr lang="en-US" sz="2000" b="1" dirty="0">
                <a:cs typeface="Verdana" panose="020B0604030504040204" pitchFamily="34" charset="0"/>
              </a:rPr>
              <a:t>Guidelines</a:t>
            </a:r>
          </a:p>
          <a:p>
            <a:pPr marL="0" indent="0" algn="ctr">
              <a:buNone/>
            </a:pPr>
            <a:r>
              <a:rPr lang="en-US" sz="2000" b="1" dirty="0" err="1">
                <a:cs typeface="Verdana" panose="020B0604030504040204" pitchFamily="34" charset="0"/>
              </a:rPr>
              <a:t>MicroSoft</a:t>
            </a:r>
            <a:r>
              <a:rPr lang="en-US" sz="2000" b="1" dirty="0">
                <a:cs typeface="Verdana" panose="020B0604030504040204" pitchFamily="34" charset="0"/>
              </a:rPr>
              <a:t> Word Template</a:t>
            </a:r>
          </a:p>
          <a:p>
            <a:pPr marL="0" indent="0" algn="ctr">
              <a:buNone/>
            </a:pPr>
            <a:r>
              <a:rPr lang="en-US" sz="2000" b="1" dirty="0">
                <a:cs typeface="Verdana" panose="020B0604030504040204" pitchFamily="34" charset="0"/>
              </a:rPr>
              <a:t>Formatting and Writing Tips</a:t>
            </a:r>
          </a:p>
          <a:p>
            <a:pPr marL="0" indent="0" algn="ctr">
              <a:buNone/>
            </a:pPr>
            <a:r>
              <a:rPr lang="en-US" sz="2000" b="1" dirty="0">
                <a:cs typeface="Verdana" panose="020B0604030504040204" pitchFamily="34" charset="0"/>
              </a:rPr>
              <a:t>Delaying Your Publication</a:t>
            </a:r>
          </a:p>
          <a:p>
            <a:pPr marL="0" indent="0" algn="ctr">
              <a:buNone/>
            </a:pPr>
            <a:r>
              <a:rPr lang="en-US" sz="2000" b="1" dirty="0">
                <a:cs typeface="Verdana" panose="020B0604030504040204" pitchFamily="34" charset="0"/>
              </a:rPr>
              <a:t>And More</a:t>
            </a:r>
            <a:endParaRPr lang="en-US" sz="2000" b="1" dirty="0">
              <a:cs typeface="Verdana" panose="020B0604030504040204" pitchFamily="34" charset="0"/>
              <a:hlinkClick r:id="rId3">
                <a:extLst>
                  <a:ext uri="{A12FA001-AC4F-418D-AE19-62706E023703}">
                    <ahyp:hlinkClr xmlns:ahyp="http://schemas.microsoft.com/office/drawing/2018/hyperlinkcolor" val="tx"/>
                  </a:ext>
                </a:extLst>
              </a:hlinkClick>
            </a:endParaRPr>
          </a:p>
          <a:p>
            <a:pPr marL="0" indent="0" algn="ctr">
              <a:buNone/>
            </a:pPr>
            <a:endParaRPr lang="en-US" sz="2000" b="1" dirty="0">
              <a:cs typeface="Verdana" panose="020B0604030504040204" pitchFamily="34" charset="0"/>
            </a:endParaRPr>
          </a:p>
          <a:p>
            <a:pPr marL="0" indent="0" algn="ctr">
              <a:buNone/>
            </a:pPr>
            <a:r>
              <a:rPr lang="en-US" sz="2000" b="1" dirty="0">
                <a:cs typeface="Verdana" panose="020B0604030504040204" pitchFamily="34" charset="0"/>
                <a:hlinkClick r:id="rId4"/>
              </a:rPr>
              <a:t>https://www.uakron.edu/graduate/current-students/thesis-dissertation</a:t>
            </a:r>
            <a:r>
              <a:rPr lang="en-US" sz="2000" b="1" dirty="0">
                <a:cs typeface="Verdana" panose="020B0604030504040204" pitchFamily="34" charset="0"/>
              </a:rPr>
              <a:t>  </a:t>
            </a:r>
          </a:p>
          <a:p>
            <a:pPr marL="0" indent="0" algn="ctr">
              <a:buNone/>
            </a:pPr>
            <a:endParaRPr lang="en-US" sz="2000" dirty="0">
              <a:cs typeface="Verdana" panose="020B0604030504040204" pitchFamily="34" charset="0"/>
            </a:endParaRPr>
          </a:p>
          <a:p>
            <a:r>
              <a:rPr lang="en-US" sz="2000" dirty="0">
                <a:cs typeface="Verdana" panose="020B0604030504040204" pitchFamily="34" charset="0"/>
              </a:rPr>
              <a:t>Questions: please reach out to me </a:t>
            </a:r>
            <a:r>
              <a:rPr lang="en-US" sz="2000" dirty="0">
                <a:cs typeface="Verdana" panose="020B0604030504040204" pitchFamily="34" charset="0"/>
                <a:hlinkClick r:id="rId5"/>
              </a:rPr>
              <a:t>greene@uakron.edu</a:t>
            </a:r>
            <a:r>
              <a:rPr lang="en-US" sz="2000" dirty="0">
                <a:cs typeface="Verdana" panose="020B0604030504040204" pitchFamily="34" charset="0"/>
              </a:rPr>
              <a:t>  </a:t>
            </a:r>
          </a:p>
          <a:p>
            <a:pPr marL="0" indent="0" algn="ctr">
              <a:buNone/>
            </a:pPr>
            <a:endParaRPr lang="en-US" sz="2000" b="1" dirty="0">
              <a:cs typeface="Verdana" panose="020B0604030504040204" pitchFamily="34" charset="0"/>
            </a:endParaRPr>
          </a:p>
        </p:txBody>
      </p:sp>
      <p:sp>
        <p:nvSpPr>
          <p:cNvPr id="4" name="Text Placeholder 3">
            <a:extLst>
              <a:ext uri="{FF2B5EF4-FFF2-40B4-BE49-F238E27FC236}">
                <a16:creationId xmlns:a16="http://schemas.microsoft.com/office/drawing/2014/main" id="{41B4EED6-E418-4871-9FCC-03427EEFDFCF}"/>
              </a:ext>
            </a:extLst>
          </p:cNvPr>
          <p:cNvSpPr>
            <a:spLocks noGrp="1"/>
          </p:cNvSpPr>
          <p:nvPr>
            <p:ph type="body" sz="quarter" idx="10"/>
          </p:nvPr>
        </p:nvSpPr>
        <p:spPr/>
        <p:txBody>
          <a:bodyPr/>
          <a:lstStyle/>
          <a:p>
            <a:r>
              <a:rPr lang="en-US" dirty="0"/>
              <a:t>Guidelines </a:t>
            </a:r>
          </a:p>
        </p:txBody>
      </p:sp>
    </p:spTree>
    <p:extLst>
      <p:ext uri="{BB962C8B-B14F-4D97-AF65-F5344CB8AC3E}">
        <p14:creationId xmlns:p14="http://schemas.microsoft.com/office/powerpoint/2010/main" val="158813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3C2819-41BC-432B-B754-4547F5B88F54}"/>
              </a:ext>
            </a:extLst>
          </p:cNvPr>
          <p:cNvPicPr>
            <a:picLocks noChangeAspect="1"/>
          </p:cNvPicPr>
          <p:nvPr/>
        </p:nvPicPr>
        <p:blipFill>
          <a:blip r:embed="rId3"/>
          <a:stretch>
            <a:fillRect/>
          </a:stretch>
        </p:blipFill>
        <p:spPr>
          <a:xfrm>
            <a:off x="235117" y="104212"/>
            <a:ext cx="5046746" cy="6649575"/>
          </a:xfrm>
          <a:prstGeom prst="rect">
            <a:avLst/>
          </a:prstGeom>
          <a:ln>
            <a:solidFill>
              <a:schemeClr val="accent1"/>
            </a:solidFill>
          </a:ln>
        </p:spPr>
      </p:pic>
    </p:spTree>
    <p:extLst>
      <p:ext uri="{BB962C8B-B14F-4D97-AF65-F5344CB8AC3E}">
        <p14:creationId xmlns:p14="http://schemas.microsoft.com/office/powerpoint/2010/main" val="383288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TOC:  List of Tables and List of Figures</a:t>
            </a:r>
          </a:p>
        </p:txBody>
      </p:sp>
      <p:sp>
        <p:nvSpPr>
          <p:cNvPr id="2" name="Content Placeholder 1"/>
          <p:cNvSpPr>
            <a:spLocks noGrp="1"/>
          </p:cNvSpPr>
          <p:nvPr>
            <p:ph sz="half" idx="2"/>
          </p:nvPr>
        </p:nvSpPr>
        <p:spPr>
          <a:xfrm>
            <a:off x="621405" y="2113038"/>
            <a:ext cx="7901188" cy="4323121"/>
          </a:xfrm>
        </p:spPr>
        <p:txBody>
          <a:bodyPr>
            <a:normAutofit/>
          </a:bodyPr>
          <a:lstStyle/>
          <a:p>
            <a:pPr>
              <a:lnSpc>
                <a:spcPct val="110000"/>
              </a:lnSpc>
              <a:spcBef>
                <a:spcPts val="0"/>
              </a:spcBef>
            </a:pPr>
            <a:r>
              <a:rPr lang="en-US" altLang="en-US" sz="2000" dirty="0"/>
              <a:t>“Figure,” “Table, ” or the appropriate heading is typed above the number designation column (left).</a:t>
            </a:r>
          </a:p>
          <a:p>
            <a:pPr>
              <a:lnSpc>
                <a:spcPct val="110000"/>
              </a:lnSpc>
              <a:spcBef>
                <a:spcPts val="0"/>
              </a:spcBef>
            </a:pPr>
            <a:endParaRPr lang="en-US" altLang="en-US" sz="2000" dirty="0"/>
          </a:p>
          <a:p>
            <a:pPr>
              <a:lnSpc>
                <a:spcPct val="110000"/>
              </a:lnSpc>
              <a:spcBef>
                <a:spcPts val="0"/>
              </a:spcBef>
            </a:pPr>
            <a:r>
              <a:rPr lang="en-US" altLang="en-US" sz="2000" dirty="0"/>
              <a:t>Type “Page” (right)</a:t>
            </a:r>
          </a:p>
          <a:p>
            <a:pPr marL="0" indent="0">
              <a:lnSpc>
                <a:spcPct val="110000"/>
              </a:lnSpc>
              <a:spcBef>
                <a:spcPts val="0"/>
              </a:spcBef>
              <a:buNone/>
            </a:pPr>
            <a:endParaRPr lang="en-US" altLang="en-US" sz="2000" dirty="0"/>
          </a:p>
          <a:p>
            <a:pPr>
              <a:lnSpc>
                <a:spcPct val="110000"/>
              </a:lnSpc>
              <a:spcBef>
                <a:spcPts val="0"/>
              </a:spcBef>
            </a:pPr>
            <a:r>
              <a:rPr lang="en-US" altLang="en-US" sz="2000" dirty="0"/>
              <a:t>Do not type “heading label”  before every entry</a:t>
            </a:r>
          </a:p>
          <a:p>
            <a:pPr>
              <a:lnSpc>
                <a:spcPct val="110000"/>
              </a:lnSpc>
              <a:spcBef>
                <a:spcPts val="0"/>
              </a:spcBef>
              <a:buNone/>
            </a:pPr>
            <a:r>
              <a:rPr lang="en-US" altLang="en-US" sz="2000" dirty="0"/>
              <a:t> </a:t>
            </a:r>
          </a:p>
          <a:p>
            <a:pPr>
              <a:lnSpc>
                <a:spcPct val="110000"/>
              </a:lnSpc>
              <a:spcBef>
                <a:spcPts val="0"/>
              </a:spcBef>
            </a:pPr>
            <a:endParaRPr lang="en-US" altLang="en-US" sz="1800" dirty="0"/>
          </a:p>
          <a:p>
            <a:endParaRPr lang="en-US" dirty="0"/>
          </a:p>
        </p:txBody>
      </p:sp>
      <p:pic>
        <p:nvPicPr>
          <p:cNvPr id="11" name="Picture 10"/>
          <p:cNvPicPr>
            <a:picLocks noChangeAspect="1"/>
          </p:cNvPicPr>
          <p:nvPr/>
        </p:nvPicPr>
        <p:blipFill>
          <a:blip r:embed="rId3"/>
          <a:stretch>
            <a:fillRect/>
          </a:stretch>
        </p:blipFill>
        <p:spPr>
          <a:xfrm>
            <a:off x="1300555" y="4510204"/>
            <a:ext cx="5362575" cy="1800225"/>
          </a:xfrm>
          <a:prstGeom prst="rect">
            <a:avLst/>
          </a:prstGeom>
          <a:solidFill>
            <a:schemeClr val="bg1"/>
          </a:solidFill>
          <a:ln>
            <a:solidFill>
              <a:schemeClr val="tx1"/>
            </a:solidFill>
          </a:ln>
        </p:spPr>
      </p:pic>
    </p:spTree>
    <p:extLst>
      <p:ext uri="{BB962C8B-B14F-4D97-AF65-F5344CB8AC3E}">
        <p14:creationId xmlns:p14="http://schemas.microsoft.com/office/powerpoint/2010/main" val="423247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AE0002-7933-4FF2-B0ED-E64FE60564C4}"/>
              </a:ext>
            </a:extLst>
          </p:cNvPr>
          <p:cNvSpPr>
            <a:spLocks noGrp="1"/>
          </p:cNvSpPr>
          <p:nvPr>
            <p:ph type="body" sz="quarter" idx="10"/>
          </p:nvPr>
        </p:nvSpPr>
        <p:spPr/>
        <p:txBody>
          <a:bodyPr/>
          <a:lstStyle/>
          <a:p>
            <a:r>
              <a:rPr lang="en-US" dirty="0"/>
              <a:t>TOC: List of ...</a:t>
            </a:r>
          </a:p>
        </p:txBody>
      </p:sp>
      <p:pic>
        <p:nvPicPr>
          <p:cNvPr id="6" name="Content Placeholder 5">
            <a:extLst>
              <a:ext uri="{FF2B5EF4-FFF2-40B4-BE49-F238E27FC236}">
                <a16:creationId xmlns:a16="http://schemas.microsoft.com/office/drawing/2014/main" id="{18791919-391E-419F-991E-5A3C50D99949}"/>
              </a:ext>
            </a:extLst>
          </p:cNvPr>
          <p:cNvPicPr>
            <a:picLocks noGrp="1" noChangeAspect="1"/>
          </p:cNvPicPr>
          <p:nvPr>
            <p:ph sz="half" idx="2"/>
          </p:nvPr>
        </p:nvPicPr>
        <p:blipFill>
          <a:blip r:embed="rId3"/>
          <a:stretch>
            <a:fillRect/>
          </a:stretch>
        </p:blipFill>
        <p:spPr>
          <a:xfrm>
            <a:off x="962526" y="1822833"/>
            <a:ext cx="5209673" cy="1748895"/>
          </a:xfrm>
          <a:prstGeom prst="rect">
            <a:avLst/>
          </a:prstGeom>
          <a:solidFill>
            <a:schemeClr val="bg1"/>
          </a:solidFill>
          <a:ln>
            <a:solidFill>
              <a:schemeClr val="tx1"/>
            </a:solidFill>
          </a:ln>
        </p:spPr>
      </p:pic>
      <p:grpSp>
        <p:nvGrpSpPr>
          <p:cNvPr id="11" name="Group 10">
            <a:extLst>
              <a:ext uri="{FF2B5EF4-FFF2-40B4-BE49-F238E27FC236}">
                <a16:creationId xmlns:a16="http://schemas.microsoft.com/office/drawing/2014/main" id="{59F5EA5E-A0B5-44A1-A394-140255D75662}"/>
              </a:ext>
            </a:extLst>
          </p:cNvPr>
          <p:cNvGrpSpPr/>
          <p:nvPr/>
        </p:nvGrpSpPr>
        <p:grpSpPr>
          <a:xfrm>
            <a:off x="962526" y="4024723"/>
            <a:ext cx="5315883" cy="1725972"/>
            <a:chOff x="962526" y="4024723"/>
            <a:chExt cx="5315883" cy="1725972"/>
          </a:xfrm>
        </p:grpSpPr>
        <p:pic>
          <p:nvPicPr>
            <p:cNvPr id="8" name="Picture 7">
              <a:extLst>
                <a:ext uri="{FF2B5EF4-FFF2-40B4-BE49-F238E27FC236}">
                  <a16:creationId xmlns:a16="http://schemas.microsoft.com/office/drawing/2014/main" id="{4F16E52F-9D79-4109-A196-46C56E9D9B0F}"/>
                </a:ext>
              </a:extLst>
            </p:cNvPr>
            <p:cNvPicPr>
              <a:picLocks noChangeAspect="1"/>
            </p:cNvPicPr>
            <p:nvPr/>
          </p:nvPicPr>
          <p:blipFill>
            <a:blip r:embed="rId4"/>
            <a:stretch>
              <a:fillRect/>
            </a:stretch>
          </p:blipFill>
          <p:spPr>
            <a:xfrm>
              <a:off x="962526" y="4024723"/>
              <a:ext cx="5315883" cy="1648156"/>
            </a:xfrm>
            <a:prstGeom prst="rect">
              <a:avLst/>
            </a:prstGeom>
            <a:noFill/>
            <a:ln>
              <a:solidFill>
                <a:schemeClr val="tx1"/>
              </a:solidFill>
            </a:ln>
          </p:spPr>
        </p:pic>
        <p:pic>
          <p:nvPicPr>
            <p:cNvPr id="10" name="Picture 9">
              <a:extLst>
                <a:ext uri="{FF2B5EF4-FFF2-40B4-BE49-F238E27FC236}">
                  <a16:creationId xmlns:a16="http://schemas.microsoft.com/office/drawing/2014/main" id="{DBF85462-7681-490C-B939-F7EA2829F7AC}"/>
                </a:ext>
              </a:extLst>
            </p:cNvPr>
            <p:cNvPicPr>
              <a:picLocks noChangeAspect="1"/>
            </p:cNvPicPr>
            <p:nvPr/>
          </p:nvPicPr>
          <p:blipFill>
            <a:blip r:embed="rId5"/>
            <a:stretch>
              <a:fillRect/>
            </a:stretch>
          </p:blipFill>
          <p:spPr>
            <a:xfrm>
              <a:off x="2513240" y="4024723"/>
              <a:ext cx="2214454" cy="1725972"/>
            </a:xfrm>
            <a:prstGeom prst="rect">
              <a:avLst/>
            </a:prstGeom>
          </p:spPr>
        </p:pic>
      </p:grpSp>
    </p:spTree>
    <p:extLst>
      <p:ext uri="{BB962C8B-B14F-4D97-AF65-F5344CB8AC3E}">
        <p14:creationId xmlns:p14="http://schemas.microsoft.com/office/powerpoint/2010/main" val="32340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TOC:  List of Tables and List of Figures</a:t>
            </a:r>
          </a:p>
        </p:txBody>
      </p:sp>
      <p:sp>
        <p:nvSpPr>
          <p:cNvPr id="2" name="Content Placeholder 1"/>
          <p:cNvSpPr>
            <a:spLocks noGrp="1"/>
          </p:cNvSpPr>
          <p:nvPr>
            <p:ph sz="half" idx="2"/>
          </p:nvPr>
        </p:nvSpPr>
        <p:spPr>
          <a:xfrm>
            <a:off x="457203" y="1803048"/>
            <a:ext cx="7901188" cy="4323121"/>
          </a:xfrm>
        </p:spPr>
        <p:txBody>
          <a:bodyPr>
            <a:normAutofit/>
          </a:bodyPr>
          <a:lstStyle/>
          <a:p>
            <a:pPr>
              <a:lnSpc>
                <a:spcPct val="110000"/>
              </a:lnSpc>
              <a:spcBef>
                <a:spcPts val="0"/>
              </a:spcBef>
            </a:pPr>
            <a:endParaRPr lang="en-US" altLang="en-US" sz="1800" dirty="0"/>
          </a:p>
          <a:p>
            <a:pPr>
              <a:lnSpc>
                <a:spcPct val="110000"/>
              </a:lnSpc>
              <a:spcBef>
                <a:spcPts val="0"/>
              </a:spcBef>
            </a:pPr>
            <a:r>
              <a:rPr lang="en-US" altLang="en-US" sz="2000" dirty="0"/>
              <a:t>All entries in List of Tables, List of Figures, </a:t>
            </a:r>
            <a:r>
              <a:rPr lang="en-US" altLang="en-US" sz="2000" dirty="0" err="1"/>
              <a:t>etc</a:t>
            </a:r>
            <a:r>
              <a:rPr lang="en-US" altLang="en-US" sz="2000" dirty="0"/>
              <a:t> must match </a:t>
            </a:r>
            <a:r>
              <a:rPr lang="en-US" altLang="en-US" sz="2000" b="1" u="sng" dirty="0"/>
              <a:t>exactly</a:t>
            </a:r>
            <a:r>
              <a:rPr lang="en-US" altLang="en-US" sz="2000" dirty="0"/>
              <a:t> as they appear in the text, including -- wording, numbering, punctuation, capitalization and spelling and page number on which the table/figure appears.</a:t>
            </a:r>
          </a:p>
          <a:p>
            <a:pPr>
              <a:lnSpc>
                <a:spcPct val="110000"/>
              </a:lnSpc>
              <a:spcBef>
                <a:spcPts val="0"/>
              </a:spcBef>
            </a:pPr>
            <a:endParaRPr lang="en-US" altLang="en-US" sz="2000" dirty="0"/>
          </a:p>
          <a:p>
            <a:pPr>
              <a:lnSpc>
                <a:spcPct val="110000"/>
              </a:lnSpc>
              <a:spcBef>
                <a:spcPts val="0"/>
              </a:spcBef>
            </a:pPr>
            <a:r>
              <a:rPr lang="en-US" altLang="en-US" sz="2000" b="1" dirty="0"/>
              <a:t>Exception</a:t>
            </a:r>
            <a:r>
              <a:rPr lang="en-US" altLang="en-US" sz="2000" dirty="0"/>
              <a:t> – if the description is too long, you may opt to include only the first full sentence of the description. </a:t>
            </a:r>
          </a:p>
          <a:p>
            <a:pPr>
              <a:lnSpc>
                <a:spcPct val="110000"/>
              </a:lnSpc>
              <a:spcBef>
                <a:spcPts val="0"/>
              </a:spcBef>
            </a:pPr>
            <a:endParaRPr lang="en-US" altLang="en-US" sz="2000" dirty="0"/>
          </a:p>
          <a:p>
            <a:pPr>
              <a:lnSpc>
                <a:spcPct val="110000"/>
              </a:lnSpc>
              <a:spcBef>
                <a:spcPts val="0"/>
              </a:spcBef>
            </a:pPr>
            <a:endParaRPr lang="en-US" altLang="en-US" sz="2000" dirty="0"/>
          </a:p>
          <a:p>
            <a:endParaRPr lang="en-US" dirty="0"/>
          </a:p>
        </p:txBody>
      </p:sp>
    </p:spTree>
    <p:extLst>
      <p:ext uri="{BB962C8B-B14F-4D97-AF65-F5344CB8AC3E}">
        <p14:creationId xmlns:p14="http://schemas.microsoft.com/office/powerpoint/2010/main" val="281329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TOC:  List of Tables and List of Figures</a:t>
            </a:r>
          </a:p>
        </p:txBody>
      </p:sp>
      <p:pic>
        <p:nvPicPr>
          <p:cNvPr id="2" name="Picture 1"/>
          <p:cNvPicPr>
            <a:picLocks noChangeAspect="1"/>
          </p:cNvPicPr>
          <p:nvPr/>
        </p:nvPicPr>
        <p:blipFill>
          <a:blip r:embed="rId3"/>
          <a:stretch>
            <a:fillRect/>
          </a:stretch>
        </p:blipFill>
        <p:spPr>
          <a:xfrm>
            <a:off x="913880" y="1667934"/>
            <a:ext cx="7316237" cy="4954961"/>
          </a:xfrm>
          <a:prstGeom prst="rect">
            <a:avLst/>
          </a:prstGeom>
          <a:ln>
            <a:solidFill>
              <a:schemeClr val="bg1">
                <a:lumMod val="65000"/>
              </a:schemeClr>
            </a:solidFill>
          </a:ln>
        </p:spPr>
      </p:pic>
    </p:spTree>
    <p:extLst>
      <p:ext uri="{BB962C8B-B14F-4D97-AF65-F5344CB8AC3E}">
        <p14:creationId xmlns:p14="http://schemas.microsoft.com/office/powerpoint/2010/main" val="319918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TOC:  List of Tables and List of Figures</a:t>
            </a:r>
          </a:p>
        </p:txBody>
      </p:sp>
      <p:sp>
        <p:nvSpPr>
          <p:cNvPr id="2" name="Content Placeholder 1"/>
          <p:cNvSpPr>
            <a:spLocks noGrp="1"/>
          </p:cNvSpPr>
          <p:nvPr>
            <p:ph sz="half" idx="2"/>
          </p:nvPr>
        </p:nvSpPr>
        <p:spPr>
          <a:xfrm>
            <a:off x="457203" y="1803048"/>
            <a:ext cx="7901188" cy="4323121"/>
          </a:xfrm>
        </p:spPr>
        <p:txBody>
          <a:bodyPr>
            <a:normAutofit/>
          </a:bodyPr>
          <a:lstStyle/>
          <a:p>
            <a:r>
              <a:rPr lang="en-US" altLang="en-US" sz="2000" dirty="0"/>
              <a:t>Do not use combinations of letters and number for your table/figure designations.  </a:t>
            </a:r>
          </a:p>
          <a:p>
            <a:endParaRPr lang="en-US" altLang="en-US" sz="2000" dirty="0"/>
          </a:p>
          <a:p>
            <a:pPr lvl="2"/>
            <a:r>
              <a:rPr lang="en-US" altLang="en-US" sz="2400" dirty="0"/>
              <a:t>Example:  If working in Chapter 4</a:t>
            </a:r>
          </a:p>
          <a:p>
            <a:pPr marL="685783" lvl="2" indent="0">
              <a:buNone/>
            </a:pPr>
            <a:endParaRPr lang="en-US" altLang="en-US" sz="2400" dirty="0"/>
          </a:p>
          <a:p>
            <a:pPr lvl="3"/>
            <a:r>
              <a:rPr lang="en-US" altLang="en-US" sz="2400" b="1" u="sng" dirty="0"/>
              <a:t>Do Use</a:t>
            </a:r>
            <a:r>
              <a:rPr lang="en-US" altLang="en-US" sz="2400" dirty="0"/>
              <a:t>:  4.2, 4.3, 4.4 </a:t>
            </a:r>
          </a:p>
          <a:p>
            <a:pPr lvl="3"/>
            <a:endParaRPr lang="en-US" altLang="en-US" sz="2400" dirty="0"/>
          </a:p>
          <a:p>
            <a:pPr lvl="3"/>
            <a:r>
              <a:rPr lang="en-US" altLang="en-US" sz="2400" b="1" u="sng" dirty="0"/>
              <a:t>Do Not Use</a:t>
            </a:r>
            <a:r>
              <a:rPr lang="en-US" altLang="en-US" sz="2400" dirty="0"/>
              <a:t>:  4A, 4B, 4C </a:t>
            </a:r>
          </a:p>
          <a:p>
            <a:pPr marL="342892" lvl="1" indent="0">
              <a:buNone/>
            </a:pPr>
            <a:endParaRPr lang="en-US" alt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5680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Tables / Figure with the Text</a:t>
            </a:r>
          </a:p>
        </p:txBody>
      </p:sp>
      <p:sp>
        <p:nvSpPr>
          <p:cNvPr id="2" name="Content Placeholder 1"/>
          <p:cNvSpPr>
            <a:spLocks noGrp="1"/>
          </p:cNvSpPr>
          <p:nvPr>
            <p:ph sz="half" idx="2"/>
          </p:nvPr>
        </p:nvSpPr>
        <p:spPr>
          <a:xfrm>
            <a:off x="457203" y="1944714"/>
            <a:ext cx="7823915" cy="4181453"/>
          </a:xfrm>
        </p:spPr>
        <p:txBody>
          <a:bodyPr>
            <a:normAutofit/>
          </a:bodyPr>
          <a:lstStyle/>
          <a:p>
            <a:pPr>
              <a:lnSpc>
                <a:spcPct val="100000"/>
              </a:lnSpc>
              <a:spcBef>
                <a:spcPts val="0"/>
              </a:spcBef>
            </a:pPr>
            <a:r>
              <a:rPr lang="en-US" sz="1800" dirty="0"/>
              <a:t>Table titles appear </a:t>
            </a:r>
            <a:r>
              <a:rPr lang="en-US" sz="1800" b="1" dirty="0"/>
              <a:t>above</a:t>
            </a:r>
            <a:r>
              <a:rPr lang="en-US" sz="1800" dirty="0"/>
              <a:t> the table</a:t>
            </a:r>
          </a:p>
          <a:p>
            <a:pPr marL="0" indent="0">
              <a:lnSpc>
                <a:spcPct val="100000"/>
              </a:lnSpc>
              <a:spcBef>
                <a:spcPts val="0"/>
              </a:spcBef>
              <a:buNone/>
            </a:pPr>
            <a:endParaRPr lang="en-US" sz="1800" dirty="0"/>
          </a:p>
          <a:p>
            <a:pPr>
              <a:lnSpc>
                <a:spcPct val="100000"/>
              </a:lnSpc>
              <a:spcBef>
                <a:spcPts val="0"/>
              </a:spcBef>
            </a:pPr>
            <a:r>
              <a:rPr lang="en-US" sz="1800" dirty="0"/>
              <a:t>Figure/Scheme titles are to be placed </a:t>
            </a:r>
            <a:r>
              <a:rPr lang="en-US" sz="1800" b="1" dirty="0"/>
              <a:t>below </a:t>
            </a:r>
            <a:r>
              <a:rPr lang="en-US" sz="1800" dirty="0"/>
              <a:t>the figure/scheme</a:t>
            </a:r>
          </a:p>
          <a:p>
            <a:pPr marL="0" indent="0">
              <a:lnSpc>
                <a:spcPct val="100000"/>
              </a:lnSpc>
              <a:spcBef>
                <a:spcPts val="0"/>
              </a:spcBef>
              <a:buNone/>
            </a:pPr>
            <a:endParaRPr lang="en-US" sz="1800" dirty="0"/>
          </a:p>
          <a:p>
            <a:pPr>
              <a:lnSpc>
                <a:spcPct val="100000"/>
              </a:lnSpc>
              <a:spcBef>
                <a:spcPts val="0"/>
              </a:spcBef>
            </a:pPr>
            <a:r>
              <a:rPr lang="en-US" sz="1800" dirty="0"/>
              <a:t>Do not bold any part of the title/figure text</a:t>
            </a:r>
          </a:p>
          <a:p>
            <a:pPr marL="0" indent="0">
              <a:lnSpc>
                <a:spcPct val="100000"/>
              </a:lnSpc>
              <a:spcBef>
                <a:spcPts val="0"/>
              </a:spcBef>
              <a:buNone/>
            </a:pPr>
            <a:endParaRPr lang="en-US" sz="1800" dirty="0"/>
          </a:p>
          <a:p>
            <a:pPr>
              <a:lnSpc>
                <a:spcPct val="100000"/>
              </a:lnSpc>
              <a:spcBef>
                <a:spcPts val="0"/>
              </a:spcBef>
            </a:pPr>
            <a:r>
              <a:rPr lang="en-US" sz="1800" dirty="0"/>
              <a:t>Each title must be numbered consecutively in Arabic numbers </a:t>
            </a:r>
          </a:p>
          <a:p>
            <a:pPr marL="0" indent="0">
              <a:lnSpc>
                <a:spcPct val="100000"/>
              </a:lnSpc>
              <a:spcBef>
                <a:spcPts val="0"/>
              </a:spcBef>
              <a:buNone/>
            </a:pPr>
            <a:endParaRPr lang="en-US" sz="1800" dirty="0"/>
          </a:p>
          <a:p>
            <a:pPr>
              <a:lnSpc>
                <a:spcPct val="100000"/>
              </a:lnSpc>
              <a:spcBef>
                <a:spcPts val="0"/>
              </a:spcBef>
            </a:pPr>
            <a:r>
              <a:rPr lang="en-US" altLang="en-US" sz="1800" dirty="0"/>
              <a:t>Landscaped entries are acceptable </a:t>
            </a:r>
          </a:p>
        </p:txBody>
      </p:sp>
    </p:spTree>
    <p:extLst>
      <p:ext uri="{BB962C8B-B14F-4D97-AF65-F5344CB8AC3E}">
        <p14:creationId xmlns:p14="http://schemas.microsoft.com/office/powerpoint/2010/main" val="345121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Tables / Figure with the Text</a:t>
            </a:r>
          </a:p>
        </p:txBody>
      </p:sp>
      <p:pic>
        <p:nvPicPr>
          <p:cNvPr id="4" name="Picture 3">
            <a:extLst>
              <a:ext uri="{FF2B5EF4-FFF2-40B4-BE49-F238E27FC236}">
                <a16:creationId xmlns:a16="http://schemas.microsoft.com/office/drawing/2014/main" id="{55810362-F46D-4D58-AAF1-CA1723E73EF5}"/>
              </a:ext>
            </a:extLst>
          </p:cNvPr>
          <p:cNvPicPr>
            <a:picLocks noChangeAspect="1"/>
          </p:cNvPicPr>
          <p:nvPr/>
        </p:nvPicPr>
        <p:blipFill>
          <a:blip r:embed="rId3"/>
          <a:stretch>
            <a:fillRect/>
          </a:stretch>
        </p:blipFill>
        <p:spPr>
          <a:xfrm>
            <a:off x="366712" y="2440954"/>
            <a:ext cx="3888437" cy="2612309"/>
          </a:xfrm>
          <a:prstGeom prst="rect">
            <a:avLst/>
          </a:prstGeom>
        </p:spPr>
      </p:pic>
      <p:pic>
        <p:nvPicPr>
          <p:cNvPr id="8" name="Picture 7">
            <a:extLst>
              <a:ext uri="{FF2B5EF4-FFF2-40B4-BE49-F238E27FC236}">
                <a16:creationId xmlns:a16="http://schemas.microsoft.com/office/drawing/2014/main" id="{ADE45BBE-9D32-48EE-8554-3B37406D6DB1}"/>
              </a:ext>
            </a:extLst>
          </p:cNvPr>
          <p:cNvPicPr>
            <a:picLocks noChangeAspect="1"/>
          </p:cNvPicPr>
          <p:nvPr/>
        </p:nvPicPr>
        <p:blipFill>
          <a:blip r:embed="rId4"/>
          <a:stretch>
            <a:fillRect/>
          </a:stretch>
        </p:blipFill>
        <p:spPr>
          <a:xfrm>
            <a:off x="4572000" y="2597365"/>
            <a:ext cx="3599520" cy="2206555"/>
          </a:xfrm>
          <a:prstGeom prst="rect">
            <a:avLst/>
          </a:prstGeom>
        </p:spPr>
      </p:pic>
    </p:spTree>
    <p:extLst>
      <p:ext uri="{BB962C8B-B14F-4D97-AF65-F5344CB8AC3E}">
        <p14:creationId xmlns:p14="http://schemas.microsoft.com/office/powerpoint/2010/main" val="273570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Body of the Manuscript / Text</a:t>
            </a:r>
          </a:p>
        </p:txBody>
      </p:sp>
      <p:sp>
        <p:nvSpPr>
          <p:cNvPr id="2" name="Content Placeholder 1"/>
          <p:cNvSpPr>
            <a:spLocks noGrp="1"/>
          </p:cNvSpPr>
          <p:nvPr>
            <p:ph sz="half" idx="2"/>
          </p:nvPr>
        </p:nvSpPr>
        <p:spPr>
          <a:xfrm>
            <a:off x="457201" y="1777289"/>
            <a:ext cx="7579216" cy="4348879"/>
          </a:xfrm>
        </p:spPr>
        <p:txBody>
          <a:bodyPr>
            <a:normAutofit/>
          </a:bodyPr>
          <a:lstStyle/>
          <a:p>
            <a:r>
              <a:rPr lang="en-US" altLang="en-US" sz="2100" dirty="0"/>
              <a:t>This begins the Arabic numbering (1, 2, 3)</a:t>
            </a:r>
          </a:p>
          <a:p>
            <a:pPr marL="0" indent="0">
              <a:buNone/>
            </a:pPr>
            <a:endParaRPr lang="en-US" altLang="en-US" sz="2100" dirty="0"/>
          </a:p>
          <a:p>
            <a:r>
              <a:rPr lang="en-US" altLang="en-US" sz="2100" dirty="0"/>
              <a:t>The text begins with Page 1 of CHAPTER I</a:t>
            </a:r>
          </a:p>
          <a:p>
            <a:endParaRPr lang="en-US" altLang="en-US" sz="2100" dirty="0"/>
          </a:p>
          <a:p>
            <a:r>
              <a:rPr lang="en-US" altLang="en-US" sz="2100" dirty="0"/>
              <a:t>Page numbers are centered at the 1” bottom margin</a:t>
            </a:r>
          </a:p>
          <a:p>
            <a:endParaRPr lang="en-US" altLang="en-US" sz="2100" dirty="0"/>
          </a:p>
          <a:p>
            <a:r>
              <a:rPr lang="en-US" altLang="en-US" sz="2100" dirty="0"/>
              <a:t>All text is double spaced throughout</a:t>
            </a:r>
          </a:p>
          <a:p>
            <a:pPr>
              <a:buNone/>
            </a:pPr>
            <a:endParaRPr lang="en-US" altLang="en-US" sz="2100" dirty="0"/>
          </a:p>
          <a:p>
            <a:r>
              <a:rPr lang="en-US" altLang="en-US" sz="2100" dirty="0"/>
              <a:t>At least two lines of text must appear at the top and bottom of each page</a:t>
            </a:r>
          </a:p>
          <a:p>
            <a:pPr lvl="1"/>
            <a:r>
              <a:rPr lang="en-US" altLang="en-US" sz="2100" dirty="0">
                <a:latin typeface="Verdana" panose="020B0604030504040204" pitchFamily="34" charset="0"/>
                <a:ea typeface="Verdana" panose="020B0604030504040204" pitchFamily="34" charset="0"/>
              </a:rPr>
              <a:t>Remember:  No widows/orphans</a:t>
            </a:r>
          </a:p>
          <a:p>
            <a:pPr lvl="1"/>
            <a:endParaRPr lang="en-US" altLang="en-US" sz="2100" dirty="0">
              <a:latin typeface="Verdana" panose="020B0604030504040204" pitchFamily="34" charset="0"/>
              <a:ea typeface="Verdana" panose="020B0604030504040204" pitchFamily="34" charset="0"/>
            </a:endParaRPr>
          </a:p>
          <a:p>
            <a:pPr>
              <a:lnSpc>
                <a:spcPct val="120000"/>
              </a:lnSpc>
              <a:spcBef>
                <a:spcPts val="0"/>
              </a:spcBef>
            </a:pPr>
            <a:endParaRPr lang="en-US" dirty="0"/>
          </a:p>
        </p:txBody>
      </p:sp>
    </p:spTree>
    <p:extLst>
      <p:ext uri="{BB962C8B-B14F-4D97-AF65-F5344CB8AC3E}">
        <p14:creationId xmlns:p14="http://schemas.microsoft.com/office/powerpoint/2010/main" val="367909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Body of the Manuscript / Text</a:t>
            </a:r>
          </a:p>
        </p:txBody>
      </p:sp>
      <p:sp>
        <p:nvSpPr>
          <p:cNvPr id="2" name="Content Placeholder 1"/>
          <p:cNvSpPr>
            <a:spLocks noGrp="1"/>
          </p:cNvSpPr>
          <p:nvPr>
            <p:ph sz="half" idx="2"/>
          </p:nvPr>
        </p:nvSpPr>
        <p:spPr>
          <a:xfrm>
            <a:off x="457201" y="1777289"/>
            <a:ext cx="7579216" cy="4348879"/>
          </a:xfrm>
        </p:spPr>
        <p:txBody>
          <a:bodyPr>
            <a:normAutofit/>
          </a:bodyPr>
          <a:lstStyle/>
          <a:p>
            <a:pPr marL="342882" lvl="1" indent="0">
              <a:buNone/>
            </a:pPr>
            <a:endParaRPr lang="en-US" altLang="en-US" sz="2100" dirty="0">
              <a:latin typeface="Verdana" panose="020B0604030504040204" pitchFamily="34" charset="0"/>
              <a:ea typeface="Verdana" panose="020B0604030504040204" pitchFamily="34" charset="0"/>
            </a:endParaRPr>
          </a:p>
          <a:p>
            <a:r>
              <a:rPr lang="en-US" altLang="en-US" sz="2100" dirty="0"/>
              <a:t>All subheadings must be followed by at least two lines of text</a:t>
            </a:r>
          </a:p>
          <a:p>
            <a:pPr lvl="1"/>
            <a:endParaRPr lang="en-US" altLang="en-US" sz="2100" dirty="0">
              <a:latin typeface="Verdana" panose="020B0604030504040204" pitchFamily="34" charset="0"/>
              <a:ea typeface="Verdana" panose="020B0604030504040204" pitchFamily="34" charset="0"/>
            </a:endParaRPr>
          </a:p>
          <a:p>
            <a:r>
              <a:rPr lang="en-US" altLang="en-US" sz="2100" dirty="0"/>
              <a:t>Page margins</a:t>
            </a:r>
          </a:p>
          <a:p>
            <a:pPr lvl="1"/>
            <a:r>
              <a:rPr lang="en-US" altLang="en-US" sz="2100" dirty="0">
                <a:latin typeface="Verdana" panose="020B0604030504040204" pitchFamily="34" charset="0"/>
                <a:ea typeface="Verdana" panose="020B0604030504040204" pitchFamily="34" charset="0"/>
              </a:rPr>
              <a:t>1” for top</a:t>
            </a:r>
          </a:p>
          <a:p>
            <a:pPr lvl="1"/>
            <a:r>
              <a:rPr lang="en-US" altLang="en-US" sz="2100" b="1" dirty="0">
                <a:latin typeface="Verdana" panose="020B0604030504040204" pitchFamily="34" charset="0"/>
                <a:ea typeface="Verdana" panose="020B0604030504040204" pitchFamily="34" charset="0"/>
              </a:rPr>
              <a:t>except</a:t>
            </a:r>
            <a:r>
              <a:rPr lang="en-US" altLang="en-US" sz="2100" dirty="0">
                <a:latin typeface="Verdana" panose="020B0604030504040204" pitchFamily="34" charset="0"/>
                <a:ea typeface="Verdana" panose="020B0604030504040204" pitchFamily="34" charset="0"/>
              </a:rPr>
              <a:t>: top margin on “header” pages (2”)</a:t>
            </a:r>
          </a:p>
          <a:p>
            <a:pPr lvl="1"/>
            <a:r>
              <a:rPr lang="en-US" altLang="en-US" sz="2100" dirty="0">
                <a:latin typeface="Verdana" panose="020B0604030504040204" pitchFamily="34" charset="0"/>
                <a:ea typeface="Verdana" panose="020B0604030504040204" pitchFamily="34" charset="0"/>
              </a:rPr>
              <a:t>1.5” left</a:t>
            </a:r>
          </a:p>
          <a:p>
            <a:pPr lvl="1"/>
            <a:r>
              <a:rPr lang="en-US" altLang="en-US" sz="2100" dirty="0">
                <a:latin typeface="Verdana" panose="020B0604030504040204" pitchFamily="34" charset="0"/>
                <a:ea typeface="Verdana" panose="020B0604030504040204" pitchFamily="34" charset="0"/>
              </a:rPr>
              <a:t>1” right </a:t>
            </a:r>
          </a:p>
          <a:p>
            <a:pPr lvl="1"/>
            <a:r>
              <a:rPr lang="en-US" altLang="en-US" sz="2100" dirty="0">
                <a:latin typeface="Verdana" panose="020B0604030504040204" pitchFamily="34" charset="0"/>
                <a:ea typeface="Verdana" panose="020B0604030504040204" pitchFamily="34" charset="0"/>
              </a:rPr>
              <a:t>1” bottom</a:t>
            </a:r>
          </a:p>
          <a:p>
            <a:pPr>
              <a:lnSpc>
                <a:spcPct val="120000"/>
              </a:lnSpc>
              <a:spcBef>
                <a:spcPts val="0"/>
              </a:spcBef>
            </a:pPr>
            <a:endParaRPr lang="en-US" dirty="0"/>
          </a:p>
        </p:txBody>
      </p:sp>
    </p:spTree>
    <p:extLst>
      <p:ext uri="{BB962C8B-B14F-4D97-AF65-F5344CB8AC3E}">
        <p14:creationId xmlns:p14="http://schemas.microsoft.com/office/powerpoint/2010/main" val="232320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A139D-71EE-449E-8DE8-837E9E050191}"/>
              </a:ext>
            </a:extLst>
          </p:cNvPr>
          <p:cNvSpPr>
            <a:spLocks noGrp="1"/>
          </p:cNvSpPr>
          <p:nvPr>
            <p:ph sz="half" idx="2"/>
          </p:nvPr>
        </p:nvSpPr>
        <p:spPr>
          <a:xfrm>
            <a:off x="531811" y="1965266"/>
            <a:ext cx="7765024" cy="3569231"/>
          </a:xfrm>
        </p:spPr>
        <p:txBody>
          <a:bodyPr>
            <a:normAutofit/>
          </a:bodyPr>
          <a:lstStyle/>
          <a:p>
            <a:pPr lvl="1"/>
            <a:r>
              <a:rPr lang="en-US" sz="2000" dirty="0">
                <a:latin typeface="Verdana" panose="020B0604030504040204" pitchFamily="34" charset="0"/>
                <a:ea typeface="Verdana" panose="020B0604030504040204" pitchFamily="34" charset="0"/>
                <a:cs typeface="Verdana" panose="020B0604030504040204" pitchFamily="34" charset="0"/>
              </a:rPr>
              <a:t>High standards of presentation</a:t>
            </a:r>
          </a:p>
          <a:p>
            <a:pPr marL="457178"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2000" dirty="0">
                <a:latin typeface="Verdana" panose="020B0604030504040204" pitchFamily="34" charset="0"/>
                <a:ea typeface="Verdana" panose="020B0604030504040204" pitchFamily="34" charset="0"/>
                <a:cs typeface="Verdana" panose="020B0604030504040204" pitchFamily="34" charset="0"/>
              </a:rPr>
              <a:t>Standards are applied consistently to all departments and programs</a:t>
            </a:r>
          </a:p>
          <a:p>
            <a:pPr marL="457178"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2000" dirty="0">
                <a:latin typeface="Verdana" panose="020B0604030504040204" pitchFamily="34" charset="0"/>
                <a:ea typeface="Verdana" panose="020B0604030504040204" pitchFamily="34" charset="0"/>
                <a:cs typeface="Verdana" panose="020B0604030504040204" pitchFamily="34" charset="0"/>
              </a:rPr>
              <a:t>Precise and complete presentation</a:t>
            </a:r>
          </a:p>
          <a:p>
            <a:pPr lvl="1"/>
            <a:endParaRPr lang="en-US" sz="2000" dirty="0">
              <a:latin typeface="Verdana" panose="020B0604030504040204" pitchFamily="34" charset="0"/>
              <a:ea typeface="Verdana" panose="020B0604030504040204" pitchFamily="34" charset="0"/>
              <a:cs typeface="Verdana" panose="020B0604030504040204" pitchFamily="34" charset="0"/>
            </a:endParaRPr>
          </a:p>
          <a:p>
            <a:pPr lvl="1"/>
            <a:r>
              <a:rPr lang="en-US" sz="2000" dirty="0">
                <a:latin typeface="Verdana" panose="020B0604030504040204" pitchFamily="34" charset="0"/>
                <a:ea typeface="Verdana" panose="020B0604030504040204" pitchFamily="34" charset="0"/>
                <a:cs typeface="Verdana" panose="020B0604030504040204" pitchFamily="34" charset="0"/>
              </a:rPr>
              <a:t>Future publications</a:t>
            </a:r>
            <a:endParaRPr lang="en-US" dirty="0"/>
          </a:p>
        </p:txBody>
      </p:sp>
      <p:sp>
        <p:nvSpPr>
          <p:cNvPr id="6" name="Text Placeholder 5">
            <a:extLst>
              <a:ext uri="{FF2B5EF4-FFF2-40B4-BE49-F238E27FC236}">
                <a16:creationId xmlns:a16="http://schemas.microsoft.com/office/drawing/2014/main" id="{CB6E9C80-18A4-4593-BE21-B50882E5C16C}"/>
              </a:ext>
            </a:extLst>
          </p:cNvPr>
          <p:cNvSpPr>
            <a:spLocks noGrp="1"/>
          </p:cNvSpPr>
          <p:nvPr>
            <p:ph type="body" sz="quarter" idx="11"/>
          </p:nvPr>
        </p:nvSpPr>
        <p:spPr/>
        <p:txBody>
          <a:bodyPr/>
          <a:lstStyle/>
          <a:p>
            <a:r>
              <a:rPr lang="en-US" dirty="0"/>
              <a:t>Why Formatting</a:t>
            </a:r>
          </a:p>
        </p:txBody>
      </p:sp>
    </p:spTree>
    <p:extLst>
      <p:ext uri="{BB962C8B-B14F-4D97-AF65-F5344CB8AC3E}">
        <p14:creationId xmlns:p14="http://schemas.microsoft.com/office/powerpoint/2010/main" val="1788535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1" y="1777289"/>
            <a:ext cx="7579216" cy="4348879"/>
          </a:xfrm>
        </p:spPr>
        <p:txBody>
          <a:bodyPr>
            <a:normAutofit/>
          </a:bodyPr>
          <a:lstStyle/>
          <a:p>
            <a:pPr marL="342882" lvl="1" indent="0">
              <a:buNone/>
            </a:pPr>
            <a:endParaRPr lang="en-US" altLang="en-US" sz="2100" dirty="0">
              <a:latin typeface="Verdana" panose="020B0604030504040204" pitchFamily="34" charset="0"/>
              <a:ea typeface="Verdana" panose="020B0604030504040204" pitchFamily="34" charset="0"/>
            </a:endParaRPr>
          </a:p>
          <a:p>
            <a:pPr>
              <a:lnSpc>
                <a:spcPct val="120000"/>
              </a:lnSpc>
              <a:spcBef>
                <a:spcPts val="0"/>
              </a:spcBef>
            </a:pPr>
            <a:endParaRPr lang="en-US" dirty="0"/>
          </a:p>
        </p:txBody>
      </p:sp>
      <p:pic>
        <p:nvPicPr>
          <p:cNvPr id="3" name="Picture 2"/>
          <p:cNvPicPr>
            <a:picLocks noChangeAspect="1"/>
          </p:cNvPicPr>
          <p:nvPr/>
        </p:nvPicPr>
        <p:blipFill>
          <a:blip r:embed="rId3"/>
          <a:stretch>
            <a:fillRect/>
          </a:stretch>
        </p:blipFill>
        <p:spPr>
          <a:xfrm>
            <a:off x="-22848" y="1131569"/>
            <a:ext cx="4481113" cy="557164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458265" y="1131569"/>
            <a:ext cx="4604879" cy="5560220"/>
          </a:xfrm>
          <a:prstGeom prst="rect">
            <a:avLst/>
          </a:prstGeom>
          <a:ln>
            <a:solidFill>
              <a:schemeClr val="tx1"/>
            </a:solidFill>
          </a:ln>
        </p:spPr>
      </p:pic>
    </p:spTree>
    <p:extLst>
      <p:ext uri="{BB962C8B-B14F-4D97-AF65-F5344CB8AC3E}">
        <p14:creationId xmlns:p14="http://schemas.microsoft.com/office/powerpoint/2010/main" val="2110344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Title Pages</a:t>
            </a:r>
          </a:p>
        </p:txBody>
      </p:sp>
      <p:sp>
        <p:nvSpPr>
          <p:cNvPr id="2" name="Content Placeholder 1"/>
          <p:cNvSpPr>
            <a:spLocks noGrp="1"/>
          </p:cNvSpPr>
          <p:nvPr>
            <p:ph sz="half" idx="2"/>
          </p:nvPr>
        </p:nvSpPr>
        <p:spPr>
          <a:xfrm>
            <a:off x="457201" y="1815923"/>
            <a:ext cx="7939824" cy="4310243"/>
          </a:xfrm>
        </p:spPr>
        <p:txBody>
          <a:bodyPr>
            <a:normAutofit/>
          </a:bodyPr>
          <a:lstStyle/>
          <a:p>
            <a:pPr>
              <a:lnSpc>
                <a:spcPct val="120000"/>
              </a:lnSpc>
              <a:spcBef>
                <a:spcPts val="0"/>
              </a:spcBef>
            </a:pPr>
            <a:r>
              <a:rPr lang="en-US" altLang="en-US" sz="2000" dirty="0"/>
              <a:t>A chapter title page is the start of a new chapter.</a:t>
            </a:r>
          </a:p>
          <a:p>
            <a:pPr marL="0" indent="0">
              <a:lnSpc>
                <a:spcPct val="120000"/>
              </a:lnSpc>
              <a:spcBef>
                <a:spcPts val="0"/>
              </a:spcBef>
              <a:buNone/>
            </a:pPr>
            <a:endParaRPr lang="en-US" altLang="en-US" sz="2000" dirty="0"/>
          </a:p>
          <a:p>
            <a:pPr>
              <a:lnSpc>
                <a:spcPct val="120000"/>
              </a:lnSpc>
              <a:spcBef>
                <a:spcPts val="0"/>
              </a:spcBef>
            </a:pPr>
            <a:r>
              <a:rPr lang="en-US" altLang="en-US" sz="2000" dirty="0"/>
              <a:t>All chapter title pages have a 2” top margin</a:t>
            </a:r>
          </a:p>
          <a:p>
            <a:pPr>
              <a:lnSpc>
                <a:spcPct val="120000"/>
              </a:lnSpc>
              <a:spcBef>
                <a:spcPts val="0"/>
              </a:spcBef>
            </a:pPr>
            <a:endParaRPr lang="en-US" altLang="en-US" sz="2000" dirty="0"/>
          </a:p>
          <a:p>
            <a:pPr>
              <a:lnSpc>
                <a:spcPct val="120000"/>
              </a:lnSpc>
              <a:spcBef>
                <a:spcPts val="0"/>
              </a:spcBef>
            </a:pPr>
            <a:r>
              <a:rPr lang="en-US" altLang="en-US" sz="2000" dirty="0"/>
              <a:t>All chapters start with its own separate page</a:t>
            </a:r>
          </a:p>
          <a:p>
            <a:pPr>
              <a:lnSpc>
                <a:spcPct val="120000"/>
              </a:lnSpc>
              <a:spcBef>
                <a:spcPts val="0"/>
              </a:spcBef>
            </a:pPr>
            <a:endParaRPr lang="en-US" altLang="en-US" sz="2000" dirty="0"/>
          </a:p>
          <a:p>
            <a:pPr>
              <a:lnSpc>
                <a:spcPct val="120000"/>
              </a:lnSpc>
              <a:spcBef>
                <a:spcPts val="0"/>
              </a:spcBef>
            </a:pPr>
            <a:r>
              <a:rPr lang="en-US" altLang="en-US" sz="2000" dirty="0"/>
              <a:t>CHAPTER I, II, III, etc. is typed in all capital letters without punctuation, centered between the margins</a:t>
            </a:r>
          </a:p>
          <a:p>
            <a:pPr>
              <a:lnSpc>
                <a:spcPct val="120000"/>
              </a:lnSpc>
              <a:spcBef>
                <a:spcPts val="0"/>
              </a:spcBef>
            </a:pPr>
            <a:endParaRPr lang="en-US" altLang="en-US" sz="1900" dirty="0"/>
          </a:p>
          <a:p>
            <a:pPr lvl="1">
              <a:lnSpc>
                <a:spcPct val="120000"/>
              </a:lnSpc>
              <a:spcBef>
                <a:spcPts val="0"/>
              </a:spcBef>
            </a:pPr>
            <a:endParaRPr lang="en-US" altLang="en-US" dirty="0">
              <a:latin typeface="Verdana" panose="020B0604030504040204" pitchFamily="34" charset="0"/>
              <a:ea typeface="Verdana" panose="020B0604030504040204" pitchFamily="34" charset="0"/>
            </a:endParaRPr>
          </a:p>
          <a:p>
            <a:endParaRPr lang="en-US" dirty="0"/>
          </a:p>
          <a:p>
            <a:pPr>
              <a:lnSpc>
                <a:spcPct val="120000"/>
              </a:lnSpc>
              <a:spcBef>
                <a:spcPts val="0"/>
              </a:spcBef>
            </a:pPr>
            <a:endParaRPr lang="en-US" dirty="0"/>
          </a:p>
        </p:txBody>
      </p:sp>
    </p:spTree>
    <p:extLst>
      <p:ext uri="{BB962C8B-B14F-4D97-AF65-F5344CB8AC3E}">
        <p14:creationId xmlns:p14="http://schemas.microsoft.com/office/powerpoint/2010/main" val="84933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Title Pages (cont’d)</a:t>
            </a:r>
          </a:p>
        </p:txBody>
      </p:sp>
      <p:sp>
        <p:nvSpPr>
          <p:cNvPr id="2" name="Content Placeholder 1"/>
          <p:cNvSpPr>
            <a:spLocks noGrp="1"/>
          </p:cNvSpPr>
          <p:nvPr>
            <p:ph sz="half" idx="2"/>
          </p:nvPr>
        </p:nvSpPr>
        <p:spPr>
          <a:xfrm>
            <a:off x="457201" y="1815923"/>
            <a:ext cx="7939824" cy="4310243"/>
          </a:xfrm>
        </p:spPr>
        <p:txBody>
          <a:bodyPr>
            <a:normAutofit/>
          </a:bodyPr>
          <a:lstStyle/>
          <a:p>
            <a:pPr>
              <a:lnSpc>
                <a:spcPct val="100000"/>
              </a:lnSpc>
              <a:spcBef>
                <a:spcPts val="0"/>
              </a:spcBef>
            </a:pPr>
            <a:r>
              <a:rPr lang="en-US" altLang="en-US" sz="1900" dirty="0"/>
              <a:t>The chapter title is typed in all capital letters two spaces below the heading, centered between the margins</a:t>
            </a:r>
          </a:p>
          <a:p>
            <a:pPr lvl="1">
              <a:lnSpc>
                <a:spcPct val="100000"/>
              </a:lnSpc>
              <a:spcBef>
                <a:spcPts val="0"/>
              </a:spcBef>
            </a:pPr>
            <a:r>
              <a:rPr lang="en-US" altLang="en-US" sz="1900" dirty="0">
                <a:latin typeface="Verdana" panose="020B0604030504040204" pitchFamily="34" charset="0"/>
                <a:ea typeface="Verdana" panose="020B0604030504040204" pitchFamily="34" charset="0"/>
              </a:rPr>
              <a:t>Should the title be more than one line, it will be double spaced</a:t>
            </a:r>
          </a:p>
          <a:p>
            <a:pPr lvl="1">
              <a:lnSpc>
                <a:spcPct val="100000"/>
              </a:lnSpc>
              <a:spcBef>
                <a:spcPts val="0"/>
              </a:spcBef>
            </a:pPr>
            <a:endParaRPr lang="en-US" altLang="en-US" sz="1900" dirty="0">
              <a:latin typeface="Verdana" panose="020B0604030504040204" pitchFamily="34" charset="0"/>
              <a:ea typeface="Verdana" panose="020B0604030504040204" pitchFamily="34" charset="0"/>
            </a:endParaRPr>
          </a:p>
          <a:p>
            <a:pPr>
              <a:lnSpc>
                <a:spcPct val="100000"/>
              </a:lnSpc>
              <a:spcBef>
                <a:spcPts val="0"/>
              </a:spcBef>
            </a:pPr>
            <a:r>
              <a:rPr lang="en-US" altLang="en-US" sz="1900" dirty="0"/>
              <a:t>Text of the chapter begins three spaces below the chapter title</a:t>
            </a:r>
          </a:p>
          <a:p>
            <a:pPr>
              <a:lnSpc>
                <a:spcPct val="100000"/>
              </a:lnSpc>
              <a:spcBef>
                <a:spcPts val="0"/>
              </a:spcBef>
            </a:pPr>
            <a:endParaRPr lang="en-US" altLang="en-US" sz="1900" dirty="0"/>
          </a:p>
          <a:p>
            <a:pPr>
              <a:lnSpc>
                <a:spcPct val="100000"/>
              </a:lnSpc>
              <a:spcBef>
                <a:spcPts val="0"/>
              </a:spcBef>
            </a:pPr>
            <a:r>
              <a:rPr lang="en-US" altLang="en-US" sz="1900" dirty="0"/>
              <a:t>If a subheading follows a chapter title, it is placed three spaces below the chapter title</a:t>
            </a:r>
          </a:p>
          <a:p>
            <a:pPr lvl="1">
              <a:lnSpc>
                <a:spcPct val="100000"/>
              </a:lnSpc>
              <a:spcBef>
                <a:spcPts val="0"/>
              </a:spcBef>
            </a:pPr>
            <a:r>
              <a:rPr lang="en-US" altLang="en-US" sz="1900" dirty="0">
                <a:latin typeface="Verdana" panose="020B0604030504040204" pitchFamily="34" charset="0"/>
                <a:ea typeface="Verdana" panose="020B0604030504040204" pitchFamily="34" charset="0"/>
              </a:rPr>
              <a:t>Text is then two spaces below the subheading</a:t>
            </a:r>
          </a:p>
          <a:p>
            <a:pPr lvl="1">
              <a:lnSpc>
                <a:spcPct val="120000"/>
              </a:lnSpc>
              <a:spcBef>
                <a:spcPts val="0"/>
              </a:spcBef>
            </a:pPr>
            <a:endParaRPr lang="en-US" altLang="en-US" dirty="0">
              <a:latin typeface="Verdana" panose="020B0604030504040204" pitchFamily="34" charset="0"/>
              <a:ea typeface="Verdana" panose="020B0604030504040204" pitchFamily="34" charset="0"/>
            </a:endParaRPr>
          </a:p>
          <a:p>
            <a:endParaRPr lang="en-US" dirty="0"/>
          </a:p>
          <a:p>
            <a:pPr>
              <a:lnSpc>
                <a:spcPct val="120000"/>
              </a:lnSpc>
              <a:spcBef>
                <a:spcPts val="0"/>
              </a:spcBef>
            </a:pPr>
            <a:endParaRPr lang="en-US" dirty="0"/>
          </a:p>
        </p:txBody>
      </p:sp>
    </p:spTree>
    <p:extLst>
      <p:ext uri="{BB962C8B-B14F-4D97-AF65-F5344CB8AC3E}">
        <p14:creationId xmlns:p14="http://schemas.microsoft.com/office/powerpoint/2010/main" val="3839188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Title Page </a:t>
            </a:r>
          </a:p>
        </p:txBody>
      </p:sp>
      <p:pic>
        <p:nvPicPr>
          <p:cNvPr id="4" name="Picture 3"/>
          <p:cNvPicPr>
            <a:picLocks noChangeAspect="1"/>
          </p:cNvPicPr>
          <p:nvPr/>
        </p:nvPicPr>
        <p:blipFill>
          <a:blip r:embed="rId3"/>
          <a:stretch>
            <a:fillRect/>
          </a:stretch>
        </p:blipFill>
        <p:spPr>
          <a:xfrm>
            <a:off x="3920502" y="754379"/>
            <a:ext cx="4766297" cy="5926236"/>
          </a:xfrm>
          <a:prstGeom prst="rect">
            <a:avLst/>
          </a:prstGeom>
          <a:ln>
            <a:solidFill>
              <a:schemeClr val="tx1"/>
            </a:solidFill>
          </a:ln>
        </p:spPr>
      </p:pic>
    </p:spTree>
    <p:extLst>
      <p:ext uri="{BB962C8B-B14F-4D97-AF65-F5344CB8AC3E}">
        <p14:creationId xmlns:p14="http://schemas.microsoft.com/office/powerpoint/2010/main" val="222937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Bibliography, References or Literature Cited</a:t>
            </a:r>
          </a:p>
        </p:txBody>
      </p:sp>
      <p:sp>
        <p:nvSpPr>
          <p:cNvPr id="2" name="Content Placeholder 1"/>
          <p:cNvSpPr>
            <a:spLocks noGrp="1"/>
          </p:cNvSpPr>
          <p:nvPr>
            <p:ph sz="half" idx="2"/>
          </p:nvPr>
        </p:nvSpPr>
        <p:spPr>
          <a:xfrm>
            <a:off x="457203" y="1880315"/>
            <a:ext cx="7450427" cy="4245848"/>
          </a:xfrm>
        </p:spPr>
        <p:txBody>
          <a:bodyPr>
            <a:normAutofit/>
          </a:bodyPr>
          <a:lstStyle/>
          <a:p>
            <a:pPr>
              <a:lnSpc>
                <a:spcPct val="120000"/>
              </a:lnSpc>
              <a:spcBef>
                <a:spcPts val="0"/>
              </a:spcBef>
            </a:pPr>
            <a:r>
              <a:rPr lang="en-US" altLang="en-US" sz="2000" dirty="0"/>
              <a:t>REFERENCES or BIBLIOGRAPHY - all caps &amp; centered</a:t>
            </a:r>
          </a:p>
          <a:p>
            <a:pPr marL="0" indent="0">
              <a:lnSpc>
                <a:spcPct val="120000"/>
              </a:lnSpc>
              <a:spcBef>
                <a:spcPts val="0"/>
              </a:spcBef>
              <a:buNone/>
            </a:pPr>
            <a:endParaRPr lang="en-US" altLang="en-US" sz="2000" dirty="0"/>
          </a:p>
          <a:p>
            <a:pPr>
              <a:lnSpc>
                <a:spcPct val="120000"/>
              </a:lnSpc>
              <a:spcBef>
                <a:spcPts val="0"/>
              </a:spcBef>
            </a:pPr>
            <a:r>
              <a:rPr lang="en-US" altLang="en-US" sz="2000" dirty="0"/>
              <a:t>2” top margin</a:t>
            </a:r>
          </a:p>
          <a:p>
            <a:pPr>
              <a:lnSpc>
                <a:spcPct val="120000"/>
              </a:lnSpc>
              <a:spcBef>
                <a:spcPts val="0"/>
              </a:spcBef>
            </a:pPr>
            <a:endParaRPr lang="en-US" altLang="en-US" sz="2000" dirty="0"/>
          </a:p>
          <a:p>
            <a:pPr>
              <a:lnSpc>
                <a:spcPct val="120000"/>
              </a:lnSpc>
              <a:spcBef>
                <a:spcPts val="0"/>
              </a:spcBef>
            </a:pPr>
            <a:r>
              <a:rPr lang="en-US" altLang="en-US" sz="2000" dirty="0"/>
              <a:t>Lists ALL sources used in your work</a:t>
            </a:r>
          </a:p>
          <a:p>
            <a:pPr>
              <a:lnSpc>
                <a:spcPct val="120000"/>
              </a:lnSpc>
              <a:spcBef>
                <a:spcPts val="0"/>
              </a:spcBef>
            </a:pPr>
            <a:endParaRPr lang="en-US" altLang="en-US" sz="2000" dirty="0"/>
          </a:p>
          <a:p>
            <a:pPr>
              <a:lnSpc>
                <a:spcPct val="120000"/>
              </a:lnSpc>
              <a:spcBef>
                <a:spcPts val="0"/>
              </a:spcBef>
            </a:pPr>
            <a:r>
              <a:rPr lang="en-US" altLang="en-US" sz="2000" dirty="0"/>
              <a:t>Page numbering continues in Arabic numerals</a:t>
            </a:r>
          </a:p>
          <a:p>
            <a:pPr>
              <a:lnSpc>
                <a:spcPct val="120000"/>
              </a:lnSpc>
              <a:spcBef>
                <a:spcPts val="0"/>
              </a:spcBef>
            </a:pPr>
            <a:endParaRPr lang="en-US" altLang="en-US" sz="2000" dirty="0"/>
          </a:p>
          <a:p>
            <a:pPr>
              <a:lnSpc>
                <a:spcPct val="120000"/>
              </a:lnSpc>
              <a:spcBef>
                <a:spcPts val="0"/>
              </a:spcBef>
            </a:pPr>
            <a:r>
              <a:rPr lang="en-US" altLang="en-US" sz="2000" dirty="0"/>
              <a:t>Single space </a:t>
            </a:r>
            <a:r>
              <a:rPr lang="en-US" altLang="en-US" sz="2000" u="sng" dirty="0"/>
              <a:t>within</a:t>
            </a:r>
            <a:r>
              <a:rPr lang="en-US" altLang="en-US" sz="2000" dirty="0"/>
              <a:t> entries with double space </a:t>
            </a:r>
            <a:r>
              <a:rPr lang="en-US" altLang="en-US" sz="2000" u="sng" dirty="0"/>
              <a:t>between</a:t>
            </a:r>
            <a:r>
              <a:rPr lang="en-US" altLang="en-US" sz="2000" dirty="0"/>
              <a:t> entries</a:t>
            </a:r>
          </a:p>
          <a:p>
            <a:endParaRPr lang="en-US" dirty="0"/>
          </a:p>
        </p:txBody>
      </p:sp>
    </p:spTree>
    <p:extLst>
      <p:ext uri="{BB962C8B-B14F-4D97-AF65-F5344CB8AC3E}">
        <p14:creationId xmlns:p14="http://schemas.microsoft.com/office/powerpoint/2010/main" val="534755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Appendices</a:t>
            </a:r>
          </a:p>
        </p:txBody>
      </p:sp>
      <p:sp>
        <p:nvSpPr>
          <p:cNvPr id="2" name="Content Placeholder 1"/>
          <p:cNvSpPr>
            <a:spLocks noGrp="1"/>
          </p:cNvSpPr>
          <p:nvPr>
            <p:ph sz="half" idx="2"/>
          </p:nvPr>
        </p:nvSpPr>
        <p:spPr>
          <a:xfrm>
            <a:off x="457203" y="1687137"/>
            <a:ext cx="7901188" cy="4439031"/>
          </a:xfrm>
        </p:spPr>
        <p:txBody>
          <a:bodyPr>
            <a:normAutofit fontScale="77500" lnSpcReduction="20000"/>
          </a:bodyPr>
          <a:lstStyle/>
          <a:p>
            <a:pPr>
              <a:lnSpc>
                <a:spcPct val="120000"/>
              </a:lnSpc>
              <a:spcBef>
                <a:spcPts val="0"/>
              </a:spcBef>
            </a:pPr>
            <a:r>
              <a:rPr lang="en-US" altLang="en-US" sz="2200" dirty="0"/>
              <a:t>The material must be set up like a new section </a:t>
            </a:r>
          </a:p>
          <a:p>
            <a:pPr>
              <a:lnSpc>
                <a:spcPct val="120000"/>
              </a:lnSpc>
              <a:spcBef>
                <a:spcPts val="0"/>
              </a:spcBef>
            </a:pPr>
            <a:endParaRPr lang="en-US" altLang="en-US" sz="2200" dirty="0"/>
          </a:p>
          <a:p>
            <a:pPr>
              <a:lnSpc>
                <a:spcPct val="120000"/>
              </a:lnSpc>
              <a:spcBef>
                <a:spcPts val="0"/>
              </a:spcBef>
            </a:pPr>
            <a:r>
              <a:rPr lang="en-US" altLang="en-US" sz="2200" dirty="0"/>
              <a:t>If there is only </a:t>
            </a:r>
            <a:r>
              <a:rPr lang="en-US" altLang="en-US" sz="2200" b="1" dirty="0"/>
              <a:t>one appendix</a:t>
            </a:r>
          </a:p>
          <a:p>
            <a:pPr lvl="1">
              <a:lnSpc>
                <a:spcPct val="120000"/>
              </a:lnSpc>
              <a:spcBef>
                <a:spcPts val="0"/>
              </a:spcBef>
            </a:pPr>
            <a:r>
              <a:rPr lang="en-US" altLang="en-US" sz="2200" dirty="0">
                <a:latin typeface="Verdana" panose="020B0604030504040204" pitchFamily="34" charset="0"/>
                <a:ea typeface="Verdana" panose="020B0604030504040204" pitchFamily="34" charset="0"/>
              </a:rPr>
              <a:t>APPENDIX centered below the 2” top margin</a:t>
            </a:r>
          </a:p>
          <a:p>
            <a:pPr lvl="1">
              <a:lnSpc>
                <a:spcPct val="120000"/>
              </a:lnSpc>
              <a:spcBef>
                <a:spcPts val="0"/>
              </a:spcBef>
            </a:pPr>
            <a:r>
              <a:rPr lang="en-US" altLang="en-US" sz="2200" dirty="0">
                <a:latin typeface="Verdana" panose="020B0604030504040204" pitchFamily="34" charset="0"/>
                <a:ea typeface="Verdana" panose="020B0604030504040204" pitchFamily="34" charset="0"/>
              </a:rPr>
              <a:t>Text/material to follow three spaces below</a:t>
            </a:r>
          </a:p>
          <a:p>
            <a:pPr>
              <a:lnSpc>
                <a:spcPct val="120000"/>
              </a:lnSpc>
              <a:spcBef>
                <a:spcPts val="0"/>
              </a:spcBef>
            </a:pPr>
            <a:endParaRPr lang="en-US" altLang="en-US" sz="2200" dirty="0"/>
          </a:p>
          <a:p>
            <a:pPr>
              <a:lnSpc>
                <a:spcPct val="120000"/>
              </a:lnSpc>
              <a:spcBef>
                <a:spcPts val="0"/>
              </a:spcBef>
            </a:pPr>
            <a:r>
              <a:rPr lang="en-US" altLang="en-US" sz="2200" dirty="0"/>
              <a:t>If there are </a:t>
            </a:r>
            <a:r>
              <a:rPr lang="en-US" altLang="en-US" sz="2200" b="1" dirty="0"/>
              <a:t>two or more appendices </a:t>
            </a:r>
          </a:p>
          <a:p>
            <a:pPr lvl="1">
              <a:lnSpc>
                <a:spcPct val="120000"/>
              </a:lnSpc>
              <a:spcBef>
                <a:spcPts val="0"/>
              </a:spcBef>
            </a:pPr>
            <a:r>
              <a:rPr lang="en-US" altLang="en-US" sz="2200" dirty="0">
                <a:latin typeface="Verdana" panose="020B0604030504040204" pitchFamily="34" charset="0"/>
                <a:ea typeface="Verdana" panose="020B0604030504040204" pitchFamily="34" charset="0"/>
              </a:rPr>
              <a:t>A division page is inserted before Appendix A</a:t>
            </a:r>
          </a:p>
          <a:p>
            <a:pPr lvl="2">
              <a:lnSpc>
                <a:spcPct val="120000"/>
              </a:lnSpc>
              <a:spcBef>
                <a:spcPts val="0"/>
              </a:spcBef>
            </a:pPr>
            <a:r>
              <a:rPr lang="en-US" altLang="en-US" sz="2200" dirty="0">
                <a:latin typeface="Verdana" panose="020B0604030504040204" pitchFamily="34" charset="0"/>
                <a:ea typeface="Verdana" panose="020B0604030504040204" pitchFamily="34" charset="0"/>
              </a:rPr>
              <a:t>The word </a:t>
            </a:r>
            <a:r>
              <a:rPr lang="en-US" altLang="en-US" sz="2200" b="1" dirty="0">
                <a:latin typeface="Verdana" panose="020B0604030504040204" pitchFamily="34" charset="0"/>
                <a:ea typeface="Verdana" panose="020B0604030504040204" pitchFamily="34" charset="0"/>
              </a:rPr>
              <a:t>APPENDICES </a:t>
            </a:r>
            <a:r>
              <a:rPr lang="en-US" altLang="en-US" sz="2200" dirty="0">
                <a:latin typeface="Verdana" panose="020B0604030504040204" pitchFamily="34" charset="0"/>
                <a:ea typeface="Verdana" panose="020B0604030504040204" pitchFamily="34" charset="0"/>
              </a:rPr>
              <a:t>will be centered between the margins, slightly above the center of the page</a:t>
            </a:r>
          </a:p>
          <a:p>
            <a:pPr lvl="2">
              <a:lnSpc>
                <a:spcPct val="120000"/>
              </a:lnSpc>
              <a:spcBef>
                <a:spcPts val="0"/>
              </a:spcBef>
            </a:pPr>
            <a:r>
              <a:rPr lang="en-US" altLang="en-US" sz="2200" dirty="0">
                <a:latin typeface="Verdana" panose="020B0604030504040204" pitchFamily="34" charset="0"/>
                <a:ea typeface="Verdana" panose="020B0604030504040204" pitchFamily="34" charset="0"/>
              </a:rPr>
              <a:t>Page number placement continues as in text</a:t>
            </a:r>
          </a:p>
          <a:p>
            <a:pPr lvl="2">
              <a:lnSpc>
                <a:spcPct val="120000"/>
              </a:lnSpc>
              <a:spcBef>
                <a:spcPts val="0"/>
              </a:spcBef>
            </a:pPr>
            <a:r>
              <a:rPr lang="en-US" altLang="en-US" sz="2200" dirty="0">
                <a:latin typeface="Verdana" panose="020B0604030504040204" pitchFamily="34" charset="0"/>
                <a:ea typeface="Verdana" panose="020B0604030504040204" pitchFamily="34" charset="0"/>
              </a:rPr>
              <a:t>This page will appear in the TOC as well</a:t>
            </a:r>
          </a:p>
          <a:p>
            <a:pPr lvl="1">
              <a:lnSpc>
                <a:spcPct val="120000"/>
              </a:lnSpc>
              <a:spcBef>
                <a:spcPts val="0"/>
              </a:spcBef>
            </a:pPr>
            <a:r>
              <a:rPr lang="en-US" altLang="en-US" sz="2200" dirty="0">
                <a:latin typeface="Verdana" panose="020B0604030504040204" pitchFamily="34" charset="0"/>
                <a:ea typeface="Verdana" panose="020B0604030504040204" pitchFamily="34" charset="0"/>
              </a:rPr>
              <a:t>Each appendix should be treated as a separate section with its own page </a:t>
            </a:r>
          </a:p>
          <a:p>
            <a:pPr lvl="1">
              <a:lnSpc>
                <a:spcPct val="120000"/>
              </a:lnSpc>
              <a:spcBef>
                <a:spcPts val="0"/>
              </a:spcBef>
            </a:pPr>
            <a:r>
              <a:rPr lang="en-US" altLang="en-US" sz="2200" dirty="0">
                <a:latin typeface="Verdana" panose="020B0604030504040204" pitchFamily="34" charset="0"/>
                <a:ea typeface="Verdana" panose="020B0604030504040204" pitchFamily="34" charset="0"/>
              </a:rPr>
              <a:t>Labeled Appendix A, Appendix B, etc.</a:t>
            </a:r>
          </a:p>
          <a:p>
            <a:pPr lvl="2">
              <a:lnSpc>
                <a:spcPct val="120000"/>
              </a:lnSpc>
              <a:spcBef>
                <a:spcPts val="0"/>
              </a:spcBef>
            </a:pPr>
            <a:r>
              <a:rPr lang="en-US" altLang="en-US" sz="2200" dirty="0">
                <a:latin typeface="Verdana" panose="020B0604030504040204" pitchFamily="34" charset="0"/>
                <a:ea typeface="Verdana" panose="020B0604030504040204" pitchFamily="34" charset="0"/>
              </a:rPr>
              <a:t>Be sure to add the individual appendix titles in the TOC .</a:t>
            </a:r>
          </a:p>
          <a:p>
            <a:endParaRPr lang="en-US" dirty="0"/>
          </a:p>
        </p:txBody>
      </p:sp>
    </p:spTree>
    <p:extLst>
      <p:ext uri="{BB962C8B-B14F-4D97-AF65-F5344CB8AC3E}">
        <p14:creationId xmlns:p14="http://schemas.microsoft.com/office/powerpoint/2010/main" val="1316888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a:stretch>
            <a:fillRect/>
          </a:stretch>
        </p:blipFill>
        <p:spPr>
          <a:xfrm>
            <a:off x="125730" y="1291590"/>
            <a:ext cx="4335576" cy="541782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4720839" y="1291590"/>
            <a:ext cx="4283706" cy="5417820"/>
          </a:xfrm>
          <a:prstGeom prst="rect">
            <a:avLst/>
          </a:prstGeom>
          <a:ln>
            <a:solidFill>
              <a:schemeClr val="tx1"/>
            </a:solidFill>
          </a:ln>
        </p:spPr>
      </p:pic>
    </p:spTree>
    <p:extLst>
      <p:ext uri="{BB962C8B-B14F-4D97-AF65-F5344CB8AC3E}">
        <p14:creationId xmlns:p14="http://schemas.microsoft.com/office/powerpoint/2010/main" val="3327468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Format Checking </a:t>
            </a:r>
          </a:p>
        </p:txBody>
      </p:sp>
      <p:sp>
        <p:nvSpPr>
          <p:cNvPr id="2" name="Content Placeholder 1"/>
          <p:cNvSpPr>
            <a:spLocks noGrp="1"/>
          </p:cNvSpPr>
          <p:nvPr>
            <p:ph sz="half" idx="2"/>
          </p:nvPr>
        </p:nvSpPr>
        <p:spPr>
          <a:xfrm>
            <a:off x="457205" y="1860331"/>
            <a:ext cx="7725103" cy="4265832"/>
          </a:xfrm>
        </p:spPr>
        <p:txBody>
          <a:bodyPr>
            <a:normAutofit/>
          </a:bodyPr>
          <a:lstStyle/>
          <a:p>
            <a:pPr algn="ctr"/>
            <a:r>
              <a:rPr lang="en-US" sz="2800" dirty="0"/>
              <a:t>If at any time you have questions, please contact me.</a:t>
            </a:r>
          </a:p>
          <a:p>
            <a:pPr marL="0" indent="0">
              <a:buNone/>
            </a:pPr>
            <a:endParaRPr lang="en-US" sz="2800" dirty="0"/>
          </a:p>
          <a:p>
            <a:pPr algn="ctr"/>
            <a:r>
              <a:rPr lang="en-US" sz="3200" dirty="0">
                <a:hlinkClick r:id="rId3"/>
              </a:rPr>
              <a:t>greene@uakron.edu</a:t>
            </a:r>
            <a:r>
              <a:rPr lang="en-US" sz="3200" dirty="0"/>
              <a:t> </a:t>
            </a:r>
          </a:p>
          <a:p>
            <a:pPr algn="ctr"/>
            <a:endParaRPr lang="en-US" sz="3200" dirty="0"/>
          </a:p>
          <a:p>
            <a:pPr algn="ctr"/>
            <a:r>
              <a:rPr lang="en-US" sz="3200" dirty="0"/>
              <a:t>330-972-2135</a:t>
            </a:r>
          </a:p>
          <a:p>
            <a:endParaRPr lang="en-US" sz="2800" dirty="0"/>
          </a:p>
          <a:p>
            <a:endParaRPr lang="en-US" sz="2800" dirty="0"/>
          </a:p>
          <a:p>
            <a:endParaRPr lang="en-US" sz="2800" dirty="0"/>
          </a:p>
          <a:p>
            <a:endParaRPr lang="en-US" sz="2800" dirty="0"/>
          </a:p>
        </p:txBody>
      </p:sp>
      <p:pic>
        <p:nvPicPr>
          <p:cNvPr id="4" name="Picture 3" descr="Dept. of Nance: Sign, Sign, Everywhere A Sign: Is It Jus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4130040"/>
            <a:ext cx="2727960" cy="2727960"/>
          </a:xfrm>
          <a:prstGeom prst="rect">
            <a:avLst/>
          </a:prstGeom>
        </p:spPr>
      </p:pic>
    </p:spTree>
    <p:extLst>
      <p:ext uri="{BB962C8B-B14F-4D97-AF65-F5344CB8AC3E}">
        <p14:creationId xmlns:p14="http://schemas.microsoft.com/office/powerpoint/2010/main" val="621214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Electronic Submission Procedures</a:t>
            </a:r>
          </a:p>
        </p:txBody>
      </p:sp>
      <p:sp>
        <p:nvSpPr>
          <p:cNvPr id="2" name="Content Placeholder 1"/>
          <p:cNvSpPr>
            <a:spLocks noGrp="1"/>
          </p:cNvSpPr>
          <p:nvPr>
            <p:ph sz="half" idx="2"/>
          </p:nvPr>
        </p:nvSpPr>
        <p:spPr>
          <a:xfrm>
            <a:off x="457205" y="1765744"/>
            <a:ext cx="7914289" cy="4360425"/>
          </a:xfrm>
        </p:spPr>
        <p:txBody>
          <a:bodyPr>
            <a:normAutofit/>
          </a:bodyPr>
          <a:lstStyle/>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0" lvl="3" indent="0">
              <a:lnSpc>
                <a:spcPct val="100000"/>
              </a:lnSpc>
              <a:spcBef>
                <a:spcPts val="0"/>
              </a:spcBef>
              <a:buClr>
                <a:srgbClr val="000032"/>
              </a:buClr>
              <a:buSzPct val="100000"/>
              <a:buNone/>
            </a:pPr>
            <a:r>
              <a:rPr lang="en-US" altLang="en-US" sz="2400" dirty="0">
                <a:solidFill>
                  <a:srgbClr val="3A3A51"/>
                </a:solidFill>
                <a:latin typeface="Verdana" panose="020B0604030504040204" pitchFamily="34" charset="0"/>
                <a:ea typeface="Verdana" panose="020B0604030504040204" pitchFamily="34" charset="0"/>
              </a:rPr>
              <a:t>Uploading your ETD to </a:t>
            </a:r>
            <a:r>
              <a:rPr lang="en-US" altLang="en-US" sz="2400" dirty="0" err="1">
                <a:solidFill>
                  <a:srgbClr val="3A3A51"/>
                </a:solidFill>
                <a:latin typeface="Verdana" panose="020B0604030504040204" pitchFamily="34" charset="0"/>
                <a:ea typeface="Verdana" panose="020B0604030504040204" pitchFamily="34" charset="0"/>
              </a:rPr>
              <a:t>OhioLink</a:t>
            </a:r>
            <a:endParaRPr lang="en-US" altLang="en-US" sz="2400" dirty="0">
              <a:solidFill>
                <a:srgbClr val="3A3A51"/>
              </a:solidFill>
              <a:latin typeface="Verdana" panose="020B0604030504040204" pitchFamily="34" charset="0"/>
              <a:ea typeface="Verdana" panose="020B0604030504040204" pitchFamily="34" charset="0"/>
            </a:endParaRPr>
          </a:p>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571472" lvl="4" indent="-571472">
              <a:lnSpc>
                <a:spcPct val="100000"/>
              </a:lnSpc>
              <a:spcBef>
                <a:spcPts val="0"/>
              </a:spcBef>
              <a:buClr>
                <a:srgbClr val="000032"/>
              </a:buClr>
              <a:buSzPct val="100000"/>
            </a:pPr>
            <a:r>
              <a:rPr lang="en-US" altLang="en-US" sz="2400" dirty="0">
                <a:solidFill>
                  <a:srgbClr val="3A3A51"/>
                </a:solidFill>
                <a:latin typeface="Verdana" panose="020B0604030504040204" pitchFamily="34" charset="0"/>
                <a:ea typeface="Verdana" panose="020B0604030504040204" pitchFamily="34" charset="0"/>
                <a:hlinkClick r:id="rId3"/>
              </a:rPr>
              <a:t>https://etdadmin.ohiolink.edu</a:t>
            </a:r>
            <a:r>
              <a:rPr lang="en-US" altLang="en-US" sz="2400" dirty="0">
                <a:solidFill>
                  <a:srgbClr val="3A3A51"/>
                </a:solidFill>
                <a:latin typeface="Verdana" panose="020B0604030504040204" pitchFamily="34" charset="0"/>
                <a:ea typeface="Verdana" panose="020B0604030504040204" pitchFamily="34" charset="0"/>
              </a:rPr>
              <a:t> </a:t>
            </a:r>
          </a:p>
          <a:p>
            <a:pPr marL="571472" lvl="4" indent="-571472">
              <a:lnSpc>
                <a:spcPct val="100000"/>
              </a:lnSpc>
              <a:spcBef>
                <a:spcPts val="0"/>
              </a:spcBef>
              <a:buClr>
                <a:srgbClr val="000032"/>
              </a:buClr>
              <a:buSzPct val="100000"/>
            </a:pPr>
            <a:endParaRPr lang="en-US" altLang="en-US" sz="2400" dirty="0">
              <a:solidFill>
                <a:srgbClr val="3A3A51"/>
              </a:solidFill>
              <a:latin typeface="Verdana" panose="020B0604030504040204" pitchFamily="34" charset="0"/>
              <a:ea typeface="Verdana" panose="020B0604030504040204" pitchFamily="34" charset="0"/>
            </a:endParaRPr>
          </a:p>
          <a:p>
            <a:endParaRPr lang="en-US" dirty="0"/>
          </a:p>
        </p:txBody>
      </p:sp>
      <p:sp>
        <p:nvSpPr>
          <p:cNvPr id="3" name="TextBox 2">
            <a:extLst>
              <a:ext uri="{FF2B5EF4-FFF2-40B4-BE49-F238E27FC236}">
                <a16:creationId xmlns:a16="http://schemas.microsoft.com/office/drawing/2014/main" id="{53A5ED1F-D8AB-4F28-8952-008F5D9AD0FF}"/>
              </a:ext>
            </a:extLst>
          </p:cNvPr>
          <p:cNvSpPr txBox="1"/>
          <p:nvPr/>
        </p:nvSpPr>
        <p:spPr>
          <a:xfrm>
            <a:off x="1347542" y="4126832"/>
            <a:ext cx="7023952" cy="1477328"/>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The document you upload to OhioLINK must be your final thesis or dissertation.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This means it has been successfully defended with all corrections made.</a:t>
            </a:r>
          </a:p>
        </p:txBody>
      </p:sp>
      <p:pic>
        <p:nvPicPr>
          <p:cNvPr id="5" name="Picture 4" descr="Logo, icon&#10;&#10;Description automatically generated">
            <a:extLst>
              <a:ext uri="{FF2B5EF4-FFF2-40B4-BE49-F238E27FC236}">
                <a16:creationId xmlns:a16="http://schemas.microsoft.com/office/drawing/2014/main" id="{3830FBC9-708F-4107-966A-F4D947241AC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1666" y="4594788"/>
            <a:ext cx="541416" cy="541416"/>
          </a:xfrm>
          <a:prstGeom prst="rect">
            <a:avLst/>
          </a:prstGeom>
        </p:spPr>
      </p:pic>
    </p:spTree>
    <p:extLst>
      <p:ext uri="{BB962C8B-B14F-4D97-AF65-F5344CB8AC3E}">
        <p14:creationId xmlns:p14="http://schemas.microsoft.com/office/powerpoint/2010/main" val="279216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Electronic Submission Procedures</a:t>
            </a:r>
          </a:p>
        </p:txBody>
      </p:sp>
      <p:sp>
        <p:nvSpPr>
          <p:cNvPr id="2" name="Content Placeholder 1"/>
          <p:cNvSpPr>
            <a:spLocks noGrp="1"/>
          </p:cNvSpPr>
          <p:nvPr>
            <p:ph sz="half" idx="2"/>
          </p:nvPr>
        </p:nvSpPr>
        <p:spPr>
          <a:xfrm>
            <a:off x="457205" y="1765744"/>
            <a:ext cx="7914289" cy="4360425"/>
          </a:xfrm>
        </p:spPr>
        <p:txBody>
          <a:bodyPr>
            <a:normAutofit/>
          </a:bodyPr>
          <a:lstStyle/>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0" lvl="4"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endParaRPr lang="en-US" dirty="0"/>
          </a:p>
        </p:txBody>
      </p:sp>
      <p:pic>
        <p:nvPicPr>
          <p:cNvPr id="3" name="Picture 2">
            <a:extLst>
              <a:ext uri="{FF2B5EF4-FFF2-40B4-BE49-F238E27FC236}">
                <a16:creationId xmlns:a16="http://schemas.microsoft.com/office/drawing/2014/main" id="{F2BADA0E-ABB9-4796-86B2-D2D3E0387A1E}"/>
              </a:ext>
            </a:extLst>
          </p:cNvPr>
          <p:cNvPicPr>
            <a:picLocks noChangeAspect="1"/>
          </p:cNvPicPr>
          <p:nvPr/>
        </p:nvPicPr>
        <p:blipFill rotWithShape="1">
          <a:blip r:embed="rId3"/>
          <a:srcRect l="18816" r="20395"/>
          <a:stretch/>
        </p:blipFill>
        <p:spPr>
          <a:xfrm>
            <a:off x="541421" y="1765744"/>
            <a:ext cx="7002380" cy="1513987"/>
          </a:xfrm>
          <a:prstGeom prst="rect">
            <a:avLst/>
          </a:prstGeom>
        </p:spPr>
      </p:pic>
      <p:sp>
        <p:nvSpPr>
          <p:cNvPr id="4" name="TextBox 3">
            <a:extLst>
              <a:ext uri="{FF2B5EF4-FFF2-40B4-BE49-F238E27FC236}">
                <a16:creationId xmlns:a16="http://schemas.microsoft.com/office/drawing/2014/main" id="{E53756B3-0855-4DAE-89D0-91A6FC1543AA}"/>
              </a:ext>
            </a:extLst>
          </p:cNvPr>
          <p:cNvSpPr txBox="1"/>
          <p:nvPr/>
        </p:nvSpPr>
        <p:spPr>
          <a:xfrm>
            <a:off x="673768" y="3429000"/>
            <a:ext cx="7243010" cy="2862322"/>
          </a:xfrm>
          <a:prstGeom prst="rect">
            <a:avLst/>
          </a:prstGeom>
          <a:noFill/>
        </p:spPr>
        <p:txBody>
          <a:bodyPr wrap="square" rtlCol="0">
            <a:spAutoFit/>
          </a:bodyPr>
          <a:lstStyle/>
          <a:p>
            <a:r>
              <a:rPr lang="en-US" dirty="0"/>
              <a:t>Paper Information Tab</a:t>
            </a:r>
          </a:p>
          <a:p>
            <a:pPr marL="742950" lvl="1" indent="-285750">
              <a:buFont typeface="Arial" panose="020B0604020202020204" pitchFamily="34" charset="0"/>
              <a:buChar char="•"/>
            </a:pPr>
            <a:r>
              <a:rPr lang="en-US" dirty="0"/>
              <a:t>Last, First, Middle</a:t>
            </a:r>
          </a:p>
          <a:p>
            <a:pPr marL="742950" lvl="1" indent="-285750">
              <a:buFont typeface="Arial" panose="020B0604020202020204" pitchFamily="34" charset="0"/>
              <a:buChar char="•"/>
            </a:pPr>
            <a:r>
              <a:rPr lang="en-US" dirty="0"/>
              <a:t>Title</a:t>
            </a:r>
          </a:p>
          <a:p>
            <a:pPr marL="742950" lvl="1" indent="-285750">
              <a:buFont typeface="Arial" panose="020B0604020202020204" pitchFamily="34" charset="0"/>
              <a:buChar char="•"/>
            </a:pPr>
            <a:r>
              <a:rPr lang="en-US" dirty="0"/>
              <a:t>Abstract</a:t>
            </a:r>
          </a:p>
          <a:p>
            <a:pPr marL="742950" lvl="1" indent="-285750">
              <a:buFont typeface="Arial" panose="020B0604020202020204" pitchFamily="34" charset="0"/>
              <a:buChar char="•"/>
            </a:pPr>
            <a:r>
              <a:rPr lang="en-US" dirty="0"/>
              <a:t>Keywords</a:t>
            </a:r>
          </a:p>
          <a:p>
            <a:pPr marL="742950" lvl="1" indent="-285750">
              <a:buFont typeface="Arial" panose="020B0604020202020204" pitchFamily="34" charset="0"/>
              <a:buChar char="•"/>
            </a:pPr>
            <a:r>
              <a:rPr lang="en-US" dirty="0"/>
              <a:t>Subject Headings (related disciplines)</a:t>
            </a:r>
          </a:p>
          <a:p>
            <a:pPr marL="742950" lvl="1" indent="-285750">
              <a:buFont typeface="Arial" panose="020B0604020202020204" pitchFamily="34" charset="0"/>
              <a:buChar char="•"/>
            </a:pPr>
            <a:r>
              <a:rPr lang="en-US" dirty="0">
                <a:solidFill>
                  <a:srgbClr val="0000FF"/>
                </a:solidFill>
              </a:rPr>
              <a:t>Year Completed</a:t>
            </a:r>
          </a:p>
          <a:p>
            <a:pPr marL="742950" lvl="1" indent="-285750">
              <a:buFont typeface="Arial" panose="020B0604020202020204" pitchFamily="34" charset="0"/>
              <a:buChar char="•"/>
            </a:pPr>
            <a:r>
              <a:rPr lang="en-US" dirty="0">
                <a:solidFill>
                  <a:srgbClr val="0000FF"/>
                </a:solidFill>
              </a:rPr>
              <a:t>Pages</a:t>
            </a:r>
          </a:p>
          <a:p>
            <a:endParaRPr lang="en-US" dirty="0"/>
          </a:p>
          <a:p>
            <a:endParaRPr lang="en-US" dirty="0"/>
          </a:p>
        </p:txBody>
      </p:sp>
    </p:spTree>
    <p:extLst>
      <p:ext uri="{BB962C8B-B14F-4D97-AF65-F5344CB8AC3E}">
        <p14:creationId xmlns:p14="http://schemas.microsoft.com/office/powerpoint/2010/main" val="323597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3" y="1943105"/>
            <a:ext cx="7781924" cy="4183063"/>
          </a:xfrm>
        </p:spPr>
        <p:txBody>
          <a:bodyPr>
            <a:normAutofit lnSpcReduction="10000"/>
          </a:bodyPr>
          <a:lstStyle/>
          <a:p>
            <a:pPr>
              <a:lnSpc>
                <a:spcPct val="120000"/>
              </a:lnSpc>
              <a:spcBef>
                <a:spcPts val="0"/>
              </a:spcBef>
            </a:pPr>
            <a:r>
              <a:rPr lang="en-US" altLang="en-US" sz="2000" dirty="0">
                <a:cs typeface="Verdana" panose="020B0604030504040204" pitchFamily="34" charset="0"/>
              </a:rPr>
              <a:t>Correct margins are:</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Left side 1.5”</a:t>
            </a:r>
          </a:p>
          <a:p>
            <a:pPr lvl="2">
              <a:lnSpc>
                <a:spcPct val="120000"/>
              </a:lnSpc>
              <a:spcBef>
                <a:spcPts val="0"/>
              </a:spcBef>
            </a:pPr>
            <a:r>
              <a:rPr lang="en-US" altLang="en-US" sz="1600" b="1" dirty="0">
                <a:latin typeface="Verdana" panose="020B0604030504040204" pitchFamily="34" charset="0"/>
                <a:ea typeface="Verdana" panose="020B0604030504040204" pitchFamily="34" charset="0"/>
                <a:cs typeface="Verdana" panose="020B0604030504040204" pitchFamily="34" charset="0"/>
              </a:rPr>
              <a:t>no exceptions</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Right side 1.0”</a:t>
            </a:r>
          </a:p>
          <a:p>
            <a:pPr lvl="2">
              <a:lnSpc>
                <a:spcPct val="120000"/>
              </a:lnSpc>
              <a:spcBef>
                <a:spcPts val="0"/>
              </a:spcBef>
            </a:pPr>
            <a:r>
              <a:rPr lang="en-US" altLang="en-US" sz="1600" b="1" dirty="0">
                <a:latin typeface="Verdana" panose="020B0604030504040204" pitchFamily="34" charset="0"/>
                <a:ea typeface="Verdana" panose="020B0604030504040204" pitchFamily="34" charset="0"/>
                <a:cs typeface="Verdana" panose="020B0604030504040204" pitchFamily="34" charset="0"/>
              </a:rPr>
              <a:t>no exceptions</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Top 1.0”</a:t>
            </a:r>
          </a:p>
          <a:p>
            <a:pPr lvl="2">
              <a:lnSpc>
                <a:spcPct val="120000"/>
              </a:lnSpc>
              <a:spcBef>
                <a:spcPts val="0"/>
              </a:spcBef>
            </a:pPr>
            <a:r>
              <a:rPr lang="en-US" altLang="en-US" sz="1600" b="1" dirty="0">
                <a:latin typeface="Verdana" panose="020B0604030504040204" pitchFamily="34" charset="0"/>
                <a:ea typeface="Verdana" panose="020B0604030504040204" pitchFamily="34" charset="0"/>
                <a:cs typeface="Verdana" panose="020B0604030504040204" pitchFamily="34" charset="0"/>
              </a:rPr>
              <a:t>exception</a:t>
            </a:r>
            <a:r>
              <a:rPr lang="en-US" altLang="en-US" sz="1600" dirty="0">
                <a:latin typeface="Verdana" panose="020B0604030504040204" pitchFamily="34" charset="0"/>
                <a:ea typeface="Verdana" panose="020B0604030504040204" pitchFamily="34" charset="0"/>
                <a:cs typeface="Verdana" panose="020B0604030504040204" pitchFamily="34" charset="0"/>
              </a:rPr>
              <a:t>: pages that carry major headings, such as preliminary pages and chapter titles, must have a 2.0” top margin</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Bottom 1.0”</a:t>
            </a:r>
          </a:p>
          <a:p>
            <a:pPr lvl="2">
              <a:lnSpc>
                <a:spcPct val="120000"/>
              </a:lnSpc>
              <a:spcBef>
                <a:spcPts val="0"/>
              </a:spcBef>
            </a:pPr>
            <a:r>
              <a:rPr lang="en-US" altLang="en-US" sz="1600" b="1" dirty="0">
                <a:latin typeface="Verdana" panose="020B0604030504040204" pitchFamily="34" charset="0"/>
                <a:ea typeface="Verdana" panose="020B0604030504040204" pitchFamily="34" charset="0"/>
                <a:cs typeface="Verdana" panose="020B0604030504040204" pitchFamily="34" charset="0"/>
              </a:rPr>
              <a:t>exception</a:t>
            </a:r>
            <a:r>
              <a:rPr lang="en-US" altLang="en-US" sz="1600" dirty="0">
                <a:latin typeface="Verdana" panose="020B0604030504040204" pitchFamily="34" charset="0"/>
                <a:ea typeface="Verdana" panose="020B0604030504040204" pitchFamily="34" charset="0"/>
                <a:cs typeface="Verdana" panose="020B0604030504040204" pitchFamily="34" charset="0"/>
              </a:rPr>
              <a:t>: when the last page of a chapter</a:t>
            </a:r>
          </a:p>
          <a:p>
            <a:pPr lvl="2">
              <a:lnSpc>
                <a:spcPct val="120000"/>
              </a:lnSpc>
              <a:spcBef>
                <a:spcPts val="0"/>
              </a:spcBef>
              <a:buNone/>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0"/>
              </a:spcBef>
            </a:pPr>
            <a:r>
              <a:rPr lang="en-US" altLang="en-US" sz="2000" dirty="0">
                <a:cs typeface="Verdana" panose="020B0604030504040204" pitchFamily="34" charset="0"/>
              </a:rPr>
              <a:t>Figures and tables must fit within the margins</a:t>
            </a:r>
          </a:p>
          <a:p>
            <a:endParaRPr lang="en-US" dirty="0"/>
          </a:p>
        </p:txBody>
      </p:sp>
      <p:sp>
        <p:nvSpPr>
          <p:cNvPr id="6" name="Text Placeholder 5"/>
          <p:cNvSpPr>
            <a:spLocks noGrp="1"/>
          </p:cNvSpPr>
          <p:nvPr>
            <p:ph type="body" sz="quarter" idx="11"/>
          </p:nvPr>
        </p:nvSpPr>
        <p:spPr/>
        <p:txBody>
          <a:bodyPr/>
          <a:lstStyle/>
          <a:p>
            <a:r>
              <a:rPr lang="en-US" dirty="0"/>
              <a:t>Page Format / Margins</a:t>
            </a:r>
          </a:p>
        </p:txBody>
      </p:sp>
    </p:spTree>
    <p:extLst>
      <p:ext uri="{BB962C8B-B14F-4D97-AF65-F5344CB8AC3E}">
        <p14:creationId xmlns:p14="http://schemas.microsoft.com/office/powerpoint/2010/main" val="3119817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Electronic Submission Procedures</a:t>
            </a:r>
          </a:p>
        </p:txBody>
      </p:sp>
      <p:sp>
        <p:nvSpPr>
          <p:cNvPr id="2" name="Content Placeholder 1"/>
          <p:cNvSpPr>
            <a:spLocks noGrp="1"/>
          </p:cNvSpPr>
          <p:nvPr>
            <p:ph sz="half" idx="2"/>
          </p:nvPr>
        </p:nvSpPr>
        <p:spPr>
          <a:xfrm>
            <a:off x="457205" y="1765744"/>
            <a:ext cx="7914289" cy="4360425"/>
          </a:xfrm>
        </p:spPr>
        <p:txBody>
          <a:bodyPr>
            <a:normAutofit/>
          </a:bodyPr>
          <a:lstStyle/>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0" lvl="4"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endParaRPr lang="en-US" dirty="0"/>
          </a:p>
        </p:txBody>
      </p:sp>
      <p:sp>
        <p:nvSpPr>
          <p:cNvPr id="4" name="TextBox 3">
            <a:extLst>
              <a:ext uri="{FF2B5EF4-FFF2-40B4-BE49-F238E27FC236}">
                <a16:creationId xmlns:a16="http://schemas.microsoft.com/office/drawing/2014/main" id="{E53756B3-0855-4DAE-89D0-91A6FC1543AA}"/>
              </a:ext>
            </a:extLst>
          </p:cNvPr>
          <p:cNvSpPr txBox="1"/>
          <p:nvPr/>
        </p:nvSpPr>
        <p:spPr>
          <a:xfrm>
            <a:off x="673768" y="3429000"/>
            <a:ext cx="7243010" cy="2308324"/>
          </a:xfrm>
          <a:prstGeom prst="rect">
            <a:avLst/>
          </a:prstGeom>
          <a:noFill/>
        </p:spPr>
        <p:txBody>
          <a:bodyPr wrap="square" rtlCol="0">
            <a:spAutoFit/>
          </a:bodyPr>
          <a:lstStyle/>
          <a:p>
            <a:r>
              <a:rPr lang="en-US" dirty="0"/>
              <a:t>Degree Information Tab</a:t>
            </a:r>
          </a:p>
          <a:p>
            <a:pPr marL="742950" lvl="1" indent="-285750">
              <a:buFont typeface="Arial" panose="020B0604020202020204" pitchFamily="34" charset="0"/>
              <a:buChar char="•"/>
            </a:pPr>
            <a:r>
              <a:rPr lang="en-US" dirty="0"/>
              <a:t>Degree</a:t>
            </a:r>
          </a:p>
          <a:p>
            <a:pPr marL="742950" lvl="1" indent="-285750">
              <a:buFont typeface="Arial" panose="020B0604020202020204" pitchFamily="34" charset="0"/>
              <a:buChar char="•"/>
            </a:pPr>
            <a:r>
              <a:rPr lang="en-US" dirty="0"/>
              <a:t>College/School/Dept/Program</a:t>
            </a:r>
          </a:p>
          <a:p>
            <a:pPr marL="742950" lvl="1" indent="-285750">
              <a:buFont typeface="Arial" panose="020B0604020202020204" pitchFamily="34" charset="0"/>
              <a:buChar char="•"/>
            </a:pPr>
            <a:r>
              <a:rPr lang="en-US" dirty="0">
                <a:solidFill>
                  <a:srgbClr val="0000FF"/>
                </a:solidFill>
              </a:rPr>
              <a:t>Year</a:t>
            </a:r>
          </a:p>
          <a:p>
            <a:pPr marL="742950" lvl="1" indent="-285750">
              <a:buFont typeface="Arial" panose="020B0604020202020204" pitchFamily="34" charset="0"/>
              <a:buChar char="•"/>
            </a:pPr>
            <a:r>
              <a:rPr lang="en-US" dirty="0">
                <a:solidFill>
                  <a:srgbClr val="0000FF"/>
                </a:solidFill>
              </a:rPr>
              <a:t>Committee Members</a:t>
            </a:r>
          </a:p>
          <a:p>
            <a:pPr marL="1200150" lvl="2" indent="-285750">
              <a:buFont typeface="Arial" panose="020B0604020202020204" pitchFamily="34" charset="0"/>
              <a:buChar char="•"/>
            </a:pPr>
            <a:r>
              <a:rPr lang="en-US" dirty="0"/>
              <a:t>Last Name	First Name</a:t>
            </a:r>
            <a:r>
              <a:rPr lang="en-US" dirty="0">
                <a:solidFill>
                  <a:srgbClr val="0000FF"/>
                </a:solidFill>
              </a:rPr>
              <a:t>	Suffix/Deg	</a:t>
            </a:r>
            <a:r>
              <a:rPr lang="en-US" dirty="0"/>
              <a:t>Role</a:t>
            </a:r>
          </a:p>
          <a:p>
            <a:endParaRPr lang="en-US" dirty="0"/>
          </a:p>
          <a:p>
            <a:endParaRPr lang="en-US" dirty="0"/>
          </a:p>
        </p:txBody>
      </p:sp>
      <p:pic>
        <p:nvPicPr>
          <p:cNvPr id="5" name="Picture 4">
            <a:extLst>
              <a:ext uri="{FF2B5EF4-FFF2-40B4-BE49-F238E27FC236}">
                <a16:creationId xmlns:a16="http://schemas.microsoft.com/office/drawing/2014/main" id="{2FF9455C-ACBB-49CB-82EE-CF010D3046A6}"/>
              </a:ext>
            </a:extLst>
          </p:cNvPr>
          <p:cNvPicPr>
            <a:picLocks noChangeAspect="1"/>
          </p:cNvPicPr>
          <p:nvPr/>
        </p:nvPicPr>
        <p:blipFill>
          <a:blip r:embed="rId3"/>
          <a:stretch>
            <a:fillRect/>
          </a:stretch>
        </p:blipFill>
        <p:spPr>
          <a:xfrm>
            <a:off x="599573" y="2022783"/>
            <a:ext cx="7391400" cy="904875"/>
          </a:xfrm>
          <a:prstGeom prst="rect">
            <a:avLst/>
          </a:prstGeom>
        </p:spPr>
      </p:pic>
    </p:spTree>
    <p:extLst>
      <p:ext uri="{BB962C8B-B14F-4D97-AF65-F5344CB8AC3E}">
        <p14:creationId xmlns:p14="http://schemas.microsoft.com/office/powerpoint/2010/main" val="135280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Electronic Submission Procedures</a:t>
            </a:r>
          </a:p>
        </p:txBody>
      </p:sp>
      <p:sp>
        <p:nvSpPr>
          <p:cNvPr id="2" name="Content Placeholder 1"/>
          <p:cNvSpPr>
            <a:spLocks noGrp="1"/>
          </p:cNvSpPr>
          <p:nvPr>
            <p:ph sz="half" idx="2"/>
          </p:nvPr>
        </p:nvSpPr>
        <p:spPr>
          <a:xfrm>
            <a:off x="457205" y="1765744"/>
            <a:ext cx="7914289" cy="4360425"/>
          </a:xfrm>
        </p:spPr>
        <p:txBody>
          <a:bodyPr>
            <a:normAutofit/>
          </a:bodyPr>
          <a:lstStyle/>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0" lvl="4"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endParaRPr lang="en-US" dirty="0"/>
          </a:p>
        </p:txBody>
      </p:sp>
      <p:sp>
        <p:nvSpPr>
          <p:cNvPr id="4" name="TextBox 3">
            <a:extLst>
              <a:ext uri="{FF2B5EF4-FFF2-40B4-BE49-F238E27FC236}">
                <a16:creationId xmlns:a16="http://schemas.microsoft.com/office/drawing/2014/main" id="{E53756B3-0855-4DAE-89D0-91A6FC1543AA}"/>
              </a:ext>
            </a:extLst>
          </p:cNvPr>
          <p:cNvSpPr txBox="1"/>
          <p:nvPr/>
        </p:nvSpPr>
        <p:spPr>
          <a:xfrm>
            <a:off x="673768" y="3429000"/>
            <a:ext cx="7243010" cy="646331"/>
          </a:xfrm>
          <a:prstGeom prst="rect">
            <a:avLst/>
          </a:prstGeom>
          <a:noFill/>
        </p:spPr>
        <p:txBody>
          <a:bodyPr wrap="square" rtlCol="0">
            <a:spAutoFit/>
          </a:bodyPr>
          <a:lstStyle/>
          <a:p>
            <a:endParaRPr lang="en-US" dirty="0"/>
          </a:p>
          <a:p>
            <a:endParaRPr lang="en-US" dirty="0"/>
          </a:p>
        </p:txBody>
      </p:sp>
      <p:pic>
        <p:nvPicPr>
          <p:cNvPr id="7" name="Picture 6">
            <a:extLst>
              <a:ext uri="{FF2B5EF4-FFF2-40B4-BE49-F238E27FC236}">
                <a16:creationId xmlns:a16="http://schemas.microsoft.com/office/drawing/2014/main" id="{38FAC9A4-8FB9-40B7-9342-E5388CCF1CB2}"/>
              </a:ext>
            </a:extLst>
          </p:cNvPr>
          <p:cNvPicPr>
            <a:picLocks noChangeAspect="1"/>
          </p:cNvPicPr>
          <p:nvPr/>
        </p:nvPicPr>
        <p:blipFill>
          <a:blip r:embed="rId3"/>
          <a:stretch>
            <a:fillRect/>
          </a:stretch>
        </p:blipFill>
        <p:spPr>
          <a:xfrm>
            <a:off x="1421231" y="2556093"/>
            <a:ext cx="4857750" cy="3038475"/>
          </a:xfrm>
          <a:prstGeom prst="rect">
            <a:avLst/>
          </a:prstGeom>
        </p:spPr>
      </p:pic>
      <p:sp>
        <p:nvSpPr>
          <p:cNvPr id="8" name="TextBox 7">
            <a:extLst>
              <a:ext uri="{FF2B5EF4-FFF2-40B4-BE49-F238E27FC236}">
                <a16:creationId xmlns:a16="http://schemas.microsoft.com/office/drawing/2014/main" id="{6372A846-6CE9-46BB-AB63-692CEB3FA2E6}"/>
              </a:ext>
            </a:extLst>
          </p:cNvPr>
          <p:cNvSpPr txBox="1"/>
          <p:nvPr/>
        </p:nvSpPr>
        <p:spPr>
          <a:xfrm>
            <a:off x="673768" y="2043374"/>
            <a:ext cx="4451684" cy="369332"/>
          </a:xfrm>
          <a:prstGeom prst="rect">
            <a:avLst/>
          </a:prstGeom>
          <a:noFill/>
        </p:spPr>
        <p:txBody>
          <a:bodyPr wrap="square" rtlCol="0">
            <a:spAutoFit/>
          </a:bodyPr>
          <a:lstStyle/>
          <a:p>
            <a:r>
              <a:rPr lang="en-US" dirty="0">
                <a:solidFill>
                  <a:srgbClr val="002060"/>
                </a:solidFill>
              </a:rPr>
              <a:t>Appropriate Examples of a Suffix</a:t>
            </a:r>
          </a:p>
        </p:txBody>
      </p:sp>
    </p:spTree>
    <p:extLst>
      <p:ext uri="{BB962C8B-B14F-4D97-AF65-F5344CB8AC3E}">
        <p14:creationId xmlns:p14="http://schemas.microsoft.com/office/powerpoint/2010/main" val="2054806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Electronic Submission Procedures</a:t>
            </a:r>
          </a:p>
        </p:txBody>
      </p:sp>
      <p:sp>
        <p:nvSpPr>
          <p:cNvPr id="2" name="Content Placeholder 1"/>
          <p:cNvSpPr>
            <a:spLocks noGrp="1"/>
          </p:cNvSpPr>
          <p:nvPr>
            <p:ph sz="half" idx="2"/>
          </p:nvPr>
        </p:nvSpPr>
        <p:spPr>
          <a:xfrm>
            <a:off x="457205" y="1765744"/>
            <a:ext cx="7914289" cy="4360425"/>
          </a:xfrm>
        </p:spPr>
        <p:txBody>
          <a:bodyPr>
            <a:normAutofit/>
          </a:bodyPr>
          <a:lstStyle/>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0" lvl="4"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endParaRPr lang="en-US" dirty="0"/>
          </a:p>
        </p:txBody>
      </p:sp>
      <p:sp>
        <p:nvSpPr>
          <p:cNvPr id="4" name="TextBox 3">
            <a:extLst>
              <a:ext uri="{FF2B5EF4-FFF2-40B4-BE49-F238E27FC236}">
                <a16:creationId xmlns:a16="http://schemas.microsoft.com/office/drawing/2014/main" id="{E53756B3-0855-4DAE-89D0-91A6FC1543AA}"/>
              </a:ext>
            </a:extLst>
          </p:cNvPr>
          <p:cNvSpPr txBox="1"/>
          <p:nvPr/>
        </p:nvSpPr>
        <p:spPr>
          <a:xfrm>
            <a:off x="673768" y="3429000"/>
            <a:ext cx="7243010" cy="2031325"/>
          </a:xfrm>
          <a:prstGeom prst="rect">
            <a:avLst/>
          </a:prstGeom>
          <a:noFill/>
        </p:spPr>
        <p:txBody>
          <a:bodyPr wrap="square" rtlCol="0">
            <a:spAutoFit/>
          </a:bodyPr>
          <a:lstStyle/>
          <a:p>
            <a:r>
              <a:rPr lang="en-US" dirty="0"/>
              <a:t>Publication Information Tab</a:t>
            </a:r>
          </a:p>
          <a:p>
            <a:pPr marL="742950" lvl="1" indent="-285750">
              <a:buFont typeface="Arial" panose="020B0604020202020204" pitchFamily="34" charset="0"/>
              <a:buChar char="•"/>
            </a:pPr>
            <a:r>
              <a:rPr lang="en-US" dirty="0"/>
              <a:t>Copyright</a:t>
            </a:r>
          </a:p>
          <a:p>
            <a:pPr marL="742950" lvl="1" indent="-285750">
              <a:buFont typeface="Arial" panose="020B0604020202020204" pitchFamily="34" charset="0"/>
              <a:buChar char="•"/>
            </a:pPr>
            <a:r>
              <a:rPr lang="en-US" dirty="0">
                <a:solidFill>
                  <a:srgbClr val="0000FF"/>
                </a:solidFill>
              </a:rPr>
              <a:t>Delay of Publication</a:t>
            </a:r>
          </a:p>
          <a:p>
            <a:pPr marL="742950" lvl="1" indent="-285750">
              <a:buFont typeface="Arial" panose="020B0604020202020204" pitchFamily="34" charset="0"/>
              <a:buChar char="•"/>
            </a:pPr>
            <a:r>
              <a:rPr lang="en-US" dirty="0"/>
              <a:t>Reviewer Action (Graduate School can only access this)</a:t>
            </a:r>
          </a:p>
          <a:p>
            <a:pPr marL="742950" lvl="1" indent="-285750">
              <a:buFont typeface="Arial" panose="020B0604020202020204" pitchFamily="34" charset="0"/>
              <a:buChar char="•"/>
            </a:pPr>
            <a:r>
              <a:rPr lang="en-US" dirty="0" err="1"/>
              <a:t>Proquest</a:t>
            </a:r>
            <a:r>
              <a:rPr lang="en-US" dirty="0"/>
              <a:t>/UMI</a:t>
            </a:r>
          </a:p>
          <a:p>
            <a:endParaRPr lang="en-US" dirty="0"/>
          </a:p>
          <a:p>
            <a:endParaRPr lang="en-US" dirty="0"/>
          </a:p>
        </p:txBody>
      </p:sp>
      <p:pic>
        <p:nvPicPr>
          <p:cNvPr id="3" name="Picture 2">
            <a:extLst>
              <a:ext uri="{FF2B5EF4-FFF2-40B4-BE49-F238E27FC236}">
                <a16:creationId xmlns:a16="http://schemas.microsoft.com/office/drawing/2014/main" id="{E879EBF8-81B2-4729-8892-F5B8C02EEC57}"/>
              </a:ext>
            </a:extLst>
          </p:cNvPr>
          <p:cNvPicPr>
            <a:picLocks noChangeAspect="1"/>
          </p:cNvPicPr>
          <p:nvPr/>
        </p:nvPicPr>
        <p:blipFill>
          <a:blip r:embed="rId3"/>
          <a:stretch>
            <a:fillRect/>
          </a:stretch>
        </p:blipFill>
        <p:spPr>
          <a:xfrm>
            <a:off x="623399" y="2049630"/>
            <a:ext cx="7581900" cy="809625"/>
          </a:xfrm>
          <a:prstGeom prst="rect">
            <a:avLst/>
          </a:prstGeom>
        </p:spPr>
      </p:pic>
    </p:spTree>
    <p:extLst>
      <p:ext uri="{BB962C8B-B14F-4D97-AF65-F5344CB8AC3E}">
        <p14:creationId xmlns:p14="http://schemas.microsoft.com/office/powerpoint/2010/main" val="232913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Delay of Publication</a:t>
            </a:r>
          </a:p>
        </p:txBody>
      </p:sp>
      <p:sp>
        <p:nvSpPr>
          <p:cNvPr id="2" name="Content Placeholder 1"/>
          <p:cNvSpPr>
            <a:spLocks noGrp="1"/>
          </p:cNvSpPr>
          <p:nvPr>
            <p:ph sz="half" idx="2"/>
          </p:nvPr>
        </p:nvSpPr>
        <p:spPr>
          <a:xfrm>
            <a:off x="472967" y="1765739"/>
            <a:ext cx="7740868" cy="4713891"/>
          </a:xfrm>
        </p:spPr>
        <p:txBody>
          <a:bodyPr>
            <a:normAutofit/>
          </a:bodyPr>
          <a:lstStyle/>
          <a:p>
            <a:pPr marL="342882" lvl="1" indent="0">
              <a:buNone/>
            </a:pPr>
            <a:endParaRPr lang="en-US" sz="2400" b="1" dirty="0">
              <a:latin typeface="Verdana" panose="020B0604030504040204" pitchFamily="34" charset="0"/>
              <a:ea typeface="Verdana" panose="020B0604030504040204" pitchFamily="34" charset="0"/>
            </a:endParaRPr>
          </a:p>
          <a:p>
            <a:pPr marL="342882" lvl="1" indent="0">
              <a:buNone/>
            </a:pPr>
            <a:r>
              <a:rPr lang="en-US" sz="2400" b="1" dirty="0">
                <a:latin typeface="Verdana" panose="020B0604030504040204" pitchFamily="34" charset="0"/>
                <a:ea typeface="Verdana" panose="020B0604030504040204" pitchFamily="34" charset="0"/>
              </a:rPr>
              <a:t>How To:  (2 step process)</a:t>
            </a:r>
          </a:p>
          <a:p>
            <a:pPr marL="342882" lvl="1" indent="0">
              <a:buNone/>
            </a:pPr>
            <a:endParaRPr lang="en-US" sz="2400" dirty="0">
              <a:latin typeface="Verdana" panose="020B0604030504040204" pitchFamily="34" charset="0"/>
              <a:ea typeface="Verdana" panose="020B0604030504040204" pitchFamily="34" charset="0"/>
            </a:endParaRPr>
          </a:p>
          <a:p>
            <a:pPr marL="800082" lvl="1" indent="-457200">
              <a:buAutoNum type="arabicParenR"/>
            </a:pPr>
            <a:r>
              <a:rPr lang="en-US" sz="2000" dirty="0">
                <a:latin typeface="Verdana" panose="020B0604030504040204" pitchFamily="34" charset="0"/>
                <a:ea typeface="Verdana" panose="020B0604030504040204" pitchFamily="34" charset="0"/>
              </a:rPr>
              <a:t>Enter the delay of publication information to </a:t>
            </a:r>
            <a:r>
              <a:rPr lang="en-US" sz="2000" dirty="0" err="1">
                <a:latin typeface="Verdana" panose="020B0604030504040204" pitchFamily="34" charset="0"/>
                <a:ea typeface="Verdana" panose="020B0604030504040204" pitchFamily="34" charset="0"/>
              </a:rPr>
              <a:t>OhioLink</a:t>
            </a:r>
            <a:r>
              <a:rPr lang="en-US" sz="2000" dirty="0">
                <a:latin typeface="Verdana" panose="020B0604030504040204" pitchFamily="34" charset="0"/>
                <a:ea typeface="Verdana" panose="020B0604030504040204" pitchFamily="34" charset="0"/>
              </a:rPr>
              <a:t> when  you upload your manuscript.  </a:t>
            </a:r>
          </a:p>
          <a:p>
            <a:pPr marL="800082" lvl="1" indent="-457200">
              <a:buAutoNum type="arabicParenR"/>
            </a:pPr>
            <a:endParaRPr lang="en-US" sz="2000" dirty="0">
              <a:latin typeface="Verdana" panose="020B0604030504040204" pitchFamily="34" charset="0"/>
              <a:ea typeface="Verdana" panose="020B0604030504040204" pitchFamily="34" charset="0"/>
            </a:endParaRPr>
          </a:p>
          <a:p>
            <a:pPr marL="800082" lvl="1" indent="-457200">
              <a:buAutoNum type="arabicParenR"/>
            </a:pPr>
            <a:r>
              <a:rPr lang="en-US" sz="2000" dirty="0">
                <a:latin typeface="Verdana" panose="020B0604030504040204" pitchFamily="34" charset="0"/>
                <a:ea typeface="Verdana" panose="020B0604030504040204" pitchFamily="34" charset="0"/>
              </a:rPr>
              <a:t>Complete and return the Delay of Publication Form (</a:t>
            </a:r>
            <a:r>
              <a:rPr lang="en-US" sz="2000" dirty="0">
                <a:solidFill>
                  <a:prstClr val="black"/>
                </a:solidFill>
                <a:hlinkClick r:id="rId3"/>
              </a:rPr>
              <a:t>https://www.uakron.edu/dotAsset/677911.pdf</a:t>
            </a:r>
            <a:r>
              <a:rPr lang="en-US" sz="2000" dirty="0">
                <a:solidFill>
                  <a:prstClr val="black"/>
                </a:solidFill>
              </a:rPr>
              <a:t> </a:t>
            </a:r>
          </a:p>
          <a:p>
            <a:pPr lvl="1"/>
            <a:endParaRPr lang="en-US" sz="2000" dirty="0">
              <a:latin typeface="Verdana" panose="020B0604030504040204" pitchFamily="34" charset="0"/>
              <a:ea typeface="Verdana" panose="020B0604030504040204" pitchFamily="34" charset="0"/>
            </a:endParaRPr>
          </a:p>
          <a:p>
            <a:pPr marL="342892" lvl="1" indent="0">
              <a:buNone/>
            </a:pPr>
            <a:r>
              <a:rPr lang="en-US" sz="2000" dirty="0">
                <a:solidFill>
                  <a:srgbClr val="FF0000"/>
                </a:solidFill>
                <a:latin typeface="Verdana" panose="020B0604030504040204" pitchFamily="34" charset="0"/>
                <a:ea typeface="Verdana" panose="020B0604030504040204" pitchFamily="34" charset="0"/>
              </a:rPr>
              <a:t>BOTH STEPS ARE REQUIRED:  THE GRADUATE SCHOOL IS NOT RESPONSIBLE FOR THE RELEASE OF INFORMATION IF BOTH STEPS ARE NOT FOLLOWED.</a:t>
            </a:r>
          </a:p>
        </p:txBody>
      </p:sp>
      <p:pic>
        <p:nvPicPr>
          <p:cNvPr id="4" name="Picture 3">
            <a:extLst>
              <a:ext uri="{FF2B5EF4-FFF2-40B4-BE49-F238E27FC236}">
                <a16:creationId xmlns:a16="http://schemas.microsoft.com/office/drawing/2014/main" id="{8DBCC7D8-8D88-4B92-9D37-CC8B7BA2FD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28873" y="1352619"/>
            <a:ext cx="1541521" cy="1387369"/>
          </a:xfrm>
          <a:prstGeom prst="rect">
            <a:avLst/>
          </a:prstGeom>
        </p:spPr>
      </p:pic>
      <p:sp>
        <p:nvSpPr>
          <p:cNvPr id="5" name="TextBox 4">
            <a:extLst>
              <a:ext uri="{FF2B5EF4-FFF2-40B4-BE49-F238E27FC236}">
                <a16:creationId xmlns:a16="http://schemas.microsoft.com/office/drawing/2014/main" id="{E1DC659E-9460-4C00-8D62-04A254A770F9}"/>
              </a:ext>
            </a:extLst>
          </p:cNvPr>
          <p:cNvSpPr txBox="1"/>
          <p:nvPr/>
        </p:nvSpPr>
        <p:spPr>
          <a:xfrm>
            <a:off x="762000" y="6858000"/>
            <a:ext cx="7620000" cy="230832"/>
          </a:xfrm>
          <a:prstGeom prst="rect">
            <a:avLst/>
          </a:prstGeom>
          <a:noFill/>
        </p:spPr>
        <p:txBody>
          <a:bodyPr wrap="square" rtlCol="0">
            <a:spAutoFit/>
          </a:bodyPr>
          <a:lstStyle/>
          <a:p>
            <a:r>
              <a:rPr lang="en-US" sz="900">
                <a:hlinkClick r:id="rId5" tooltip="https://commons.wikimedia.org/wiki/File:OOjs_UI_icon_alert_destructive_black-darkred.sv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35755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Electronic Submission Procedures</a:t>
            </a:r>
          </a:p>
        </p:txBody>
      </p:sp>
      <p:sp>
        <p:nvSpPr>
          <p:cNvPr id="2" name="Content Placeholder 1"/>
          <p:cNvSpPr>
            <a:spLocks noGrp="1"/>
          </p:cNvSpPr>
          <p:nvPr>
            <p:ph sz="half" idx="2"/>
          </p:nvPr>
        </p:nvSpPr>
        <p:spPr>
          <a:xfrm>
            <a:off x="457205" y="1765744"/>
            <a:ext cx="7914289" cy="4360425"/>
          </a:xfrm>
        </p:spPr>
        <p:txBody>
          <a:bodyPr>
            <a:normAutofit/>
          </a:bodyPr>
          <a:lstStyle/>
          <a:p>
            <a:pPr marL="0" lvl="3"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pPr marL="0" lvl="4" indent="0">
              <a:lnSpc>
                <a:spcPct val="100000"/>
              </a:lnSpc>
              <a:spcBef>
                <a:spcPts val="0"/>
              </a:spcBef>
              <a:buClr>
                <a:srgbClr val="000032"/>
              </a:buClr>
              <a:buSzPct val="100000"/>
              <a:buNone/>
            </a:pPr>
            <a:endParaRPr lang="en-US" altLang="en-US" sz="2400" dirty="0">
              <a:solidFill>
                <a:srgbClr val="3A3A51"/>
              </a:solidFill>
              <a:latin typeface="Verdana" panose="020B0604030504040204" pitchFamily="34" charset="0"/>
              <a:ea typeface="Verdana" panose="020B0604030504040204" pitchFamily="34" charset="0"/>
            </a:endParaRPr>
          </a:p>
          <a:p>
            <a:endParaRPr lang="en-US" dirty="0"/>
          </a:p>
        </p:txBody>
      </p:sp>
      <p:sp>
        <p:nvSpPr>
          <p:cNvPr id="4" name="TextBox 3">
            <a:extLst>
              <a:ext uri="{FF2B5EF4-FFF2-40B4-BE49-F238E27FC236}">
                <a16:creationId xmlns:a16="http://schemas.microsoft.com/office/drawing/2014/main" id="{E53756B3-0855-4DAE-89D0-91A6FC1543AA}"/>
              </a:ext>
            </a:extLst>
          </p:cNvPr>
          <p:cNvSpPr txBox="1"/>
          <p:nvPr/>
        </p:nvSpPr>
        <p:spPr>
          <a:xfrm>
            <a:off x="673768" y="3429000"/>
            <a:ext cx="7243010" cy="1477328"/>
          </a:xfrm>
          <a:prstGeom prst="rect">
            <a:avLst/>
          </a:prstGeom>
          <a:noFill/>
        </p:spPr>
        <p:txBody>
          <a:bodyPr wrap="square" rtlCol="0">
            <a:spAutoFit/>
          </a:bodyPr>
          <a:lstStyle/>
          <a:p>
            <a:r>
              <a:rPr lang="en-US" dirty="0"/>
              <a:t>Document Upload Tab</a:t>
            </a:r>
          </a:p>
          <a:p>
            <a:pPr marL="742950" lvl="1" indent="-285750">
              <a:buFont typeface="Arial" panose="020B0604020202020204" pitchFamily="34" charset="0"/>
              <a:buChar char="•"/>
            </a:pPr>
            <a:r>
              <a:rPr lang="en-US" dirty="0"/>
              <a:t>Document Type</a:t>
            </a:r>
          </a:p>
          <a:p>
            <a:pPr marL="742950" lvl="1" indent="-285750">
              <a:buFont typeface="Arial" panose="020B0604020202020204" pitchFamily="34" charset="0"/>
              <a:buChar char="•"/>
            </a:pPr>
            <a:r>
              <a:rPr lang="en-US" dirty="0"/>
              <a:t>File </a:t>
            </a:r>
          </a:p>
          <a:p>
            <a:endParaRPr lang="en-US" dirty="0"/>
          </a:p>
          <a:p>
            <a:endParaRPr lang="en-US" dirty="0"/>
          </a:p>
        </p:txBody>
      </p:sp>
      <p:pic>
        <p:nvPicPr>
          <p:cNvPr id="5" name="Picture 4">
            <a:extLst>
              <a:ext uri="{FF2B5EF4-FFF2-40B4-BE49-F238E27FC236}">
                <a16:creationId xmlns:a16="http://schemas.microsoft.com/office/drawing/2014/main" id="{BD11A2FE-924E-4C47-A94A-175E37F5521E}"/>
              </a:ext>
            </a:extLst>
          </p:cNvPr>
          <p:cNvPicPr>
            <a:picLocks noChangeAspect="1"/>
          </p:cNvPicPr>
          <p:nvPr/>
        </p:nvPicPr>
        <p:blipFill>
          <a:blip r:embed="rId3"/>
          <a:stretch>
            <a:fillRect/>
          </a:stretch>
        </p:blipFill>
        <p:spPr>
          <a:xfrm>
            <a:off x="675786" y="2087785"/>
            <a:ext cx="7477125" cy="1019175"/>
          </a:xfrm>
          <a:prstGeom prst="rect">
            <a:avLst/>
          </a:prstGeom>
        </p:spPr>
      </p:pic>
    </p:spTree>
    <p:extLst>
      <p:ext uri="{BB962C8B-B14F-4D97-AF65-F5344CB8AC3E}">
        <p14:creationId xmlns:p14="http://schemas.microsoft.com/office/powerpoint/2010/main" val="906356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Format Checking and </a:t>
            </a:r>
            <a:r>
              <a:rPr lang="en-US" dirty="0" err="1"/>
              <a:t>OhioLINK</a:t>
            </a:r>
            <a:endParaRPr lang="en-US" dirty="0"/>
          </a:p>
        </p:txBody>
      </p:sp>
      <p:sp>
        <p:nvSpPr>
          <p:cNvPr id="2" name="Content Placeholder 1"/>
          <p:cNvSpPr>
            <a:spLocks noGrp="1"/>
          </p:cNvSpPr>
          <p:nvPr>
            <p:ph sz="half" idx="2"/>
          </p:nvPr>
        </p:nvSpPr>
        <p:spPr>
          <a:xfrm>
            <a:off x="457203" y="1923395"/>
            <a:ext cx="7851227" cy="4202771"/>
          </a:xfrm>
        </p:spPr>
        <p:txBody>
          <a:bodyPr>
            <a:normAutofit/>
          </a:bodyPr>
          <a:lstStyle/>
          <a:p>
            <a:r>
              <a:rPr lang="en-US" sz="2400" dirty="0"/>
              <a:t>Please note your manuscript </a:t>
            </a:r>
            <a:r>
              <a:rPr lang="en-US" sz="2400" u="sng" dirty="0"/>
              <a:t>will not </a:t>
            </a:r>
            <a:r>
              <a:rPr lang="en-US" sz="2400" dirty="0"/>
              <a:t>be visible to the public when you upload it to </a:t>
            </a:r>
            <a:r>
              <a:rPr lang="en-US" sz="2400" dirty="0" err="1"/>
              <a:t>OhioLink</a:t>
            </a:r>
            <a:r>
              <a:rPr lang="en-US" sz="2400" dirty="0"/>
              <a:t>.  It will only be visible to me.</a:t>
            </a:r>
          </a:p>
          <a:p>
            <a:endParaRPr lang="en-US" sz="2400" dirty="0"/>
          </a:p>
          <a:p>
            <a:r>
              <a:rPr lang="en-US" sz="2400" dirty="0"/>
              <a:t>Your manuscript will be released for public view after your degree has been conferred by the University Registrar. </a:t>
            </a:r>
            <a:r>
              <a:rPr lang="en-US" sz="2400" i="1" dirty="0"/>
              <a:t>Exception: When a delay of publication has been submitted</a:t>
            </a:r>
          </a:p>
          <a:p>
            <a:pPr marL="0" indent="0">
              <a:buNone/>
            </a:pPr>
            <a:endParaRPr lang="en-US" sz="2000" dirty="0"/>
          </a:p>
        </p:txBody>
      </p:sp>
    </p:spTree>
    <p:extLst>
      <p:ext uri="{BB962C8B-B14F-4D97-AF65-F5344CB8AC3E}">
        <p14:creationId xmlns:p14="http://schemas.microsoft.com/office/powerpoint/2010/main" val="1453152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DB05DB-AA44-43BA-BD6C-2BAA90163DDC}"/>
              </a:ext>
            </a:extLst>
          </p:cNvPr>
          <p:cNvSpPr>
            <a:spLocks noGrp="1"/>
          </p:cNvSpPr>
          <p:nvPr>
            <p:ph type="body" sz="quarter" idx="10"/>
          </p:nvPr>
        </p:nvSpPr>
        <p:spPr>
          <a:xfrm>
            <a:off x="0" y="1857191"/>
            <a:ext cx="9144000" cy="901700"/>
          </a:xfrm>
        </p:spPr>
        <p:txBody>
          <a:bodyPr/>
          <a:lstStyle/>
          <a:p>
            <a:r>
              <a:rPr lang="en-US" dirty="0"/>
              <a:t>Important Dates</a:t>
            </a:r>
          </a:p>
          <a:p>
            <a:endParaRPr lang="en-US" dirty="0"/>
          </a:p>
        </p:txBody>
      </p:sp>
      <p:pic>
        <p:nvPicPr>
          <p:cNvPr id="3" name="Picture 2" descr="Planning Ah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589557"/>
            <a:ext cx="3810000" cy="2533650"/>
          </a:xfrm>
          <a:prstGeom prst="rect">
            <a:avLst/>
          </a:prstGeom>
        </p:spPr>
      </p:pic>
    </p:spTree>
    <p:extLst>
      <p:ext uri="{BB962C8B-B14F-4D97-AF65-F5344CB8AC3E}">
        <p14:creationId xmlns:p14="http://schemas.microsoft.com/office/powerpoint/2010/main" val="330373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7F88BE-ACF7-481E-8EC0-16D18A055D01}"/>
              </a:ext>
            </a:extLst>
          </p:cNvPr>
          <p:cNvSpPr>
            <a:spLocks noGrp="1"/>
          </p:cNvSpPr>
          <p:nvPr>
            <p:ph type="body" sz="quarter" idx="10"/>
          </p:nvPr>
        </p:nvSpPr>
        <p:spPr/>
        <p:txBody>
          <a:bodyPr/>
          <a:lstStyle/>
          <a:p>
            <a:r>
              <a:rPr lang="en-US" dirty="0"/>
              <a:t>Deadline Dates</a:t>
            </a:r>
          </a:p>
        </p:txBody>
      </p:sp>
      <p:sp>
        <p:nvSpPr>
          <p:cNvPr id="7" name="Rectangle 6">
            <a:extLst>
              <a:ext uri="{FF2B5EF4-FFF2-40B4-BE49-F238E27FC236}">
                <a16:creationId xmlns:a16="http://schemas.microsoft.com/office/drawing/2014/main" id="{50155E0D-42F6-4F1B-9B6F-DDF2CB2B9AEB}"/>
              </a:ext>
            </a:extLst>
          </p:cNvPr>
          <p:cNvSpPr/>
          <p:nvPr/>
        </p:nvSpPr>
        <p:spPr>
          <a:xfrm>
            <a:off x="1401677" y="5342991"/>
            <a:ext cx="6340643" cy="369332"/>
          </a:xfrm>
          <a:prstGeom prst="rect">
            <a:avLst/>
          </a:prstGeom>
        </p:spPr>
        <p:txBody>
          <a:bodyPr wrap="square">
            <a:spAutoFit/>
          </a:bodyPr>
          <a:lstStyle/>
          <a:p>
            <a:r>
              <a:rPr lang="en-US" dirty="0">
                <a:solidFill>
                  <a:srgbClr val="0000FF"/>
                </a:solidFill>
              </a:rPr>
              <a:t>https://www.uakron.edu/gradsch/docs/deadlines.pdf</a:t>
            </a:r>
          </a:p>
        </p:txBody>
      </p:sp>
      <p:pic>
        <p:nvPicPr>
          <p:cNvPr id="2" name="Picture 1">
            <a:extLst>
              <a:ext uri="{FF2B5EF4-FFF2-40B4-BE49-F238E27FC236}">
                <a16:creationId xmlns:a16="http://schemas.microsoft.com/office/drawing/2014/main" id="{FF312B9B-6148-4135-ADFC-8A20F986B393}"/>
              </a:ext>
            </a:extLst>
          </p:cNvPr>
          <p:cNvPicPr>
            <a:picLocks noChangeAspect="1"/>
          </p:cNvPicPr>
          <p:nvPr/>
        </p:nvPicPr>
        <p:blipFill>
          <a:blip r:embed="rId3"/>
          <a:stretch>
            <a:fillRect/>
          </a:stretch>
        </p:blipFill>
        <p:spPr>
          <a:xfrm>
            <a:off x="1747837" y="1766887"/>
            <a:ext cx="5648325" cy="3324225"/>
          </a:xfrm>
          <a:prstGeom prst="rect">
            <a:avLst/>
          </a:prstGeom>
        </p:spPr>
      </p:pic>
    </p:spTree>
    <p:extLst>
      <p:ext uri="{BB962C8B-B14F-4D97-AF65-F5344CB8AC3E}">
        <p14:creationId xmlns:p14="http://schemas.microsoft.com/office/powerpoint/2010/main" val="2902612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Questions and Contact Information</a:t>
            </a:r>
          </a:p>
        </p:txBody>
      </p:sp>
      <p:sp>
        <p:nvSpPr>
          <p:cNvPr id="2" name="Content Placeholder 1"/>
          <p:cNvSpPr>
            <a:spLocks noGrp="1"/>
          </p:cNvSpPr>
          <p:nvPr>
            <p:ph sz="half" idx="2"/>
          </p:nvPr>
        </p:nvSpPr>
        <p:spPr>
          <a:xfrm>
            <a:off x="457204" y="2033755"/>
            <a:ext cx="7788165" cy="4092411"/>
          </a:xfrm>
        </p:spPr>
        <p:txBody>
          <a:bodyPr/>
          <a:lstStyle/>
          <a:p>
            <a:endParaRPr lang="en-US" dirty="0"/>
          </a:p>
          <a:p>
            <a:endParaRPr lang="en-US" dirty="0"/>
          </a:p>
          <a:p>
            <a:endParaRPr lang="en-US" dirty="0"/>
          </a:p>
          <a:p>
            <a:pPr marL="0" indent="0" algn="ctr">
              <a:buNone/>
            </a:pPr>
            <a:r>
              <a:rPr lang="en-US" sz="1800" b="1" dirty="0"/>
              <a:t>Karen L. Greene, PhD</a:t>
            </a:r>
          </a:p>
          <a:p>
            <a:pPr marL="0" indent="0" algn="ctr">
              <a:buNone/>
            </a:pPr>
            <a:r>
              <a:rPr lang="en-US" sz="1800" b="1" dirty="0"/>
              <a:t>Director, Graduate School &amp; Student Services</a:t>
            </a:r>
          </a:p>
          <a:p>
            <a:pPr marL="0" indent="0" algn="ctr">
              <a:buNone/>
            </a:pPr>
            <a:r>
              <a:rPr lang="en-US" sz="1800" b="1" dirty="0"/>
              <a:t>Graduate School | Leigh Hall 515</a:t>
            </a:r>
          </a:p>
          <a:p>
            <a:pPr marL="0" indent="0" algn="ctr">
              <a:buNone/>
            </a:pPr>
            <a:r>
              <a:rPr lang="en-US" sz="1800" b="1" dirty="0">
                <a:hlinkClick r:id="rId3"/>
              </a:rPr>
              <a:t>greene@uakron.edu</a:t>
            </a:r>
            <a:r>
              <a:rPr lang="en-US" sz="1800" b="1" dirty="0"/>
              <a:t> </a:t>
            </a:r>
          </a:p>
          <a:p>
            <a:pPr marL="0" indent="0" algn="ctr">
              <a:buNone/>
            </a:pPr>
            <a:r>
              <a:rPr lang="en-US" sz="1800" b="1" dirty="0"/>
              <a:t>330-972-2135</a:t>
            </a:r>
          </a:p>
        </p:txBody>
      </p:sp>
    </p:spTree>
    <p:extLst>
      <p:ext uri="{BB962C8B-B14F-4D97-AF65-F5344CB8AC3E}">
        <p14:creationId xmlns:p14="http://schemas.microsoft.com/office/powerpoint/2010/main" val="189228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294967295"/>
          </p:nvPr>
        </p:nvPicPr>
        <p:blipFill rotWithShape="1">
          <a:blip r:embed="rId3"/>
          <a:srcRect r="1650" b="939"/>
          <a:stretch/>
        </p:blipFill>
        <p:spPr>
          <a:xfrm>
            <a:off x="4827591" y="723900"/>
            <a:ext cx="3983037" cy="5240339"/>
          </a:xfrm>
          <a:prstGeom prst="rect">
            <a:avLst/>
          </a:prstGeom>
          <a:ln w="3175">
            <a:solidFill>
              <a:schemeClr val="tx1"/>
            </a:solidFill>
          </a:ln>
        </p:spPr>
      </p:pic>
      <p:pic>
        <p:nvPicPr>
          <p:cNvPr id="7" name="Content Placeholder 6"/>
          <p:cNvPicPr>
            <a:picLocks noGrp="1" noChangeAspect="1"/>
          </p:cNvPicPr>
          <p:nvPr>
            <p:ph sz="half" idx="4294967295"/>
          </p:nvPr>
        </p:nvPicPr>
        <p:blipFill>
          <a:blip r:embed="rId4"/>
          <a:stretch>
            <a:fillRect/>
          </a:stretch>
        </p:blipFill>
        <p:spPr>
          <a:xfrm>
            <a:off x="361949" y="723900"/>
            <a:ext cx="4021139" cy="5240339"/>
          </a:xfrm>
          <a:prstGeom prst="rect">
            <a:avLst/>
          </a:prstGeom>
          <a:ln>
            <a:solidFill>
              <a:srgbClr val="000032"/>
            </a:solidFill>
          </a:ln>
        </p:spPr>
      </p:pic>
      <p:grpSp>
        <p:nvGrpSpPr>
          <p:cNvPr id="15" name="Group 14"/>
          <p:cNvGrpSpPr/>
          <p:nvPr/>
        </p:nvGrpSpPr>
        <p:grpSpPr>
          <a:xfrm>
            <a:off x="882702" y="723903"/>
            <a:ext cx="1766047" cy="925607"/>
            <a:chOff x="882697" y="723900"/>
            <a:chExt cx="1766047" cy="925606"/>
          </a:xfrm>
        </p:grpSpPr>
        <p:cxnSp>
          <p:nvCxnSpPr>
            <p:cNvPr id="4" name="Straight Arrow Connector 3"/>
            <p:cNvCxnSpPr/>
            <p:nvPr/>
          </p:nvCxnSpPr>
          <p:spPr>
            <a:xfrm>
              <a:off x="914400" y="723900"/>
              <a:ext cx="0" cy="925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2697" y="923365"/>
              <a:ext cx="1766047" cy="261610"/>
            </a:xfrm>
            <a:prstGeom prst="rect">
              <a:avLst/>
            </a:prstGeom>
            <a:noFill/>
          </p:spPr>
          <p:txBody>
            <a:bodyPr wrap="square" rtlCol="0">
              <a:spAutoFit/>
            </a:bodyPr>
            <a:lstStyle/>
            <a:p>
              <a:r>
                <a:rPr lang="en-US" sz="1100" dirty="0">
                  <a:solidFill>
                    <a:srgbClr val="FF0000"/>
                  </a:solidFill>
                </a:rPr>
                <a:t>2” top margin</a:t>
              </a:r>
            </a:p>
          </p:txBody>
        </p:sp>
      </p:grpSp>
      <p:grpSp>
        <p:nvGrpSpPr>
          <p:cNvPr id="16" name="Group 15"/>
          <p:cNvGrpSpPr/>
          <p:nvPr/>
        </p:nvGrpSpPr>
        <p:grpSpPr>
          <a:xfrm>
            <a:off x="304805" y="1884683"/>
            <a:ext cx="760553" cy="643365"/>
            <a:chOff x="304800" y="1884682"/>
            <a:chExt cx="760553" cy="643365"/>
          </a:xfrm>
        </p:grpSpPr>
        <p:cxnSp>
          <p:nvCxnSpPr>
            <p:cNvPr id="9" name="Straight Arrow Connector 8"/>
            <p:cNvCxnSpPr/>
            <p:nvPr/>
          </p:nvCxnSpPr>
          <p:spPr>
            <a:xfrm flipH="1">
              <a:off x="304800" y="2528047"/>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1951" y="1884682"/>
              <a:ext cx="703402" cy="461665"/>
            </a:xfrm>
            <a:prstGeom prst="rect">
              <a:avLst/>
            </a:prstGeom>
            <a:noFill/>
          </p:spPr>
          <p:txBody>
            <a:bodyPr wrap="square" rtlCol="0">
              <a:spAutoFit/>
            </a:bodyPr>
            <a:lstStyle/>
            <a:p>
              <a:r>
                <a:rPr lang="en-US" sz="1200" dirty="0">
                  <a:solidFill>
                    <a:srgbClr val="FF0000"/>
                  </a:solidFill>
                </a:rPr>
                <a:t>1.5” left margin</a:t>
              </a:r>
            </a:p>
          </p:txBody>
        </p:sp>
      </p:grpSp>
      <p:grpSp>
        <p:nvGrpSpPr>
          <p:cNvPr id="17" name="Group 16"/>
          <p:cNvGrpSpPr/>
          <p:nvPr/>
        </p:nvGrpSpPr>
        <p:grpSpPr>
          <a:xfrm>
            <a:off x="3761071" y="1884683"/>
            <a:ext cx="679168" cy="643364"/>
            <a:chOff x="3761070" y="1884683"/>
            <a:chExt cx="679168" cy="643364"/>
          </a:xfrm>
        </p:grpSpPr>
        <p:cxnSp>
          <p:nvCxnSpPr>
            <p:cNvPr id="11" name="Straight Arrow Connector 10"/>
            <p:cNvCxnSpPr/>
            <p:nvPr/>
          </p:nvCxnSpPr>
          <p:spPr>
            <a:xfrm>
              <a:off x="3919538" y="2519082"/>
              <a:ext cx="457200" cy="89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61070" y="1884683"/>
              <a:ext cx="679168" cy="461665"/>
            </a:xfrm>
            <a:prstGeom prst="rect">
              <a:avLst/>
            </a:prstGeom>
            <a:noFill/>
          </p:spPr>
          <p:txBody>
            <a:bodyPr wrap="square" rtlCol="0">
              <a:spAutoFit/>
            </a:bodyPr>
            <a:lstStyle/>
            <a:p>
              <a:r>
                <a:rPr lang="en-US" sz="1200" dirty="0">
                  <a:solidFill>
                    <a:srgbClr val="FF0000"/>
                  </a:solidFill>
                </a:rPr>
                <a:t>1” right margin</a:t>
              </a:r>
            </a:p>
          </p:txBody>
        </p:sp>
      </p:grpSp>
      <p:grpSp>
        <p:nvGrpSpPr>
          <p:cNvPr id="31" name="Group 30"/>
          <p:cNvGrpSpPr/>
          <p:nvPr/>
        </p:nvGrpSpPr>
        <p:grpSpPr>
          <a:xfrm>
            <a:off x="4827592" y="723901"/>
            <a:ext cx="3983037" cy="5240339"/>
            <a:chOff x="4827588" y="723900"/>
            <a:chExt cx="3983037" cy="5240338"/>
          </a:xfrm>
        </p:grpSpPr>
        <p:cxnSp>
          <p:nvCxnSpPr>
            <p:cNvPr id="21" name="Straight Arrow Connector 20"/>
            <p:cNvCxnSpPr/>
            <p:nvPr/>
          </p:nvCxnSpPr>
          <p:spPr>
            <a:xfrm flipH="1">
              <a:off x="4827588" y="1649506"/>
              <a:ext cx="26436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633012" y="1649506"/>
              <a:ext cx="17761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8" idx="2"/>
            </p:cNvCxnSpPr>
            <p:nvPr/>
          </p:nvCxnSpPr>
          <p:spPr>
            <a:xfrm flipH="1">
              <a:off x="6819107" y="5701553"/>
              <a:ext cx="3034" cy="2626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409765" y="723900"/>
              <a:ext cx="0" cy="199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rot="19916496">
            <a:off x="5321437" y="2624433"/>
            <a:ext cx="2821670" cy="923330"/>
          </a:xfrm>
          <a:prstGeom prst="rect">
            <a:avLst/>
          </a:prstGeom>
          <a:noFill/>
        </p:spPr>
        <p:txBody>
          <a:bodyPr wrap="square" lIns="91440" tIns="45720" rIns="91440" bIns="45720">
            <a:spAutoFit/>
          </a:bodyPr>
          <a:lstStyle/>
          <a:p>
            <a:pPr algn="ctr"/>
            <a:r>
              <a:rPr lang="en-US" sz="5400" b="1" cap="none" spc="50" dirty="0">
                <a:ln w="0"/>
                <a:solidFill>
                  <a:srgbClr val="FF0000"/>
                </a:solidFill>
                <a:effectLst>
                  <a:innerShdw blurRad="63500" dist="50800" dir="13500000">
                    <a:srgbClr val="000000">
                      <a:alpha val="50000"/>
                    </a:srgbClr>
                  </a:innerShdw>
                </a:effectLst>
              </a:rPr>
              <a:t>Incorrect</a:t>
            </a:r>
          </a:p>
        </p:txBody>
      </p:sp>
    </p:spTree>
    <p:extLst>
      <p:ext uri="{BB962C8B-B14F-4D97-AF65-F5344CB8AC3E}">
        <p14:creationId xmlns:p14="http://schemas.microsoft.com/office/powerpoint/2010/main" val="370532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3" y="2556937"/>
            <a:ext cx="7871011" cy="3569231"/>
          </a:xfrm>
        </p:spPr>
        <p:txBody>
          <a:bodyPr/>
          <a:lstStyle/>
          <a:p>
            <a:r>
              <a:rPr lang="en-US" altLang="en-US" sz="2400" dirty="0">
                <a:cs typeface="Verdana" panose="020B0604030504040204" pitchFamily="34" charset="0"/>
              </a:rPr>
              <a:t>Pages should be spaced so that no page ends or begins with a single line of text. </a:t>
            </a:r>
          </a:p>
          <a:p>
            <a:endParaRPr lang="en-US" altLang="en-US" sz="2400" dirty="0">
              <a:cs typeface="Verdana" panose="020B0604030504040204" pitchFamily="34" charset="0"/>
            </a:endParaRPr>
          </a:p>
          <a:p>
            <a:r>
              <a:rPr lang="en-US" altLang="en-US" sz="2400" dirty="0">
                <a:cs typeface="Verdana" panose="020B0604030504040204" pitchFamily="34" charset="0"/>
              </a:rPr>
              <a:t>At least two lines of a paragraph must appear together at the top &amp; bottom of every page</a:t>
            </a:r>
          </a:p>
          <a:p>
            <a:endParaRPr lang="en-US" dirty="0"/>
          </a:p>
        </p:txBody>
      </p:sp>
      <p:sp>
        <p:nvSpPr>
          <p:cNvPr id="6" name="Text Placeholder 5"/>
          <p:cNvSpPr>
            <a:spLocks noGrp="1"/>
          </p:cNvSpPr>
          <p:nvPr>
            <p:ph type="body" sz="quarter" idx="11"/>
          </p:nvPr>
        </p:nvSpPr>
        <p:spPr/>
        <p:txBody>
          <a:bodyPr/>
          <a:lstStyle/>
          <a:p>
            <a:r>
              <a:rPr lang="en-US" dirty="0"/>
              <a:t>Widow/Orphan Protection</a:t>
            </a:r>
          </a:p>
        </p:txBody>
      </p:sp>
    </p:spTree>
    <p:extLst>
      <p:ext uri="{BB962C8B-B14F-4D97-AF65-F5344CB8AC3E}">
        <p14:creationId xmlns:p14="http://schemas.microsoft.com/office/powerpoint/2010/main" val="207306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923369" y="1839761"/>
            <a:ext cx="7064187" cy="3569231"/>
          </a:xfrm>
        </p:spPr>
        <p:txBody>
          <a:bodyPr>
            <a:normAutofit fontScale="92500" lnSpcReduction="10000"/>
          </a:bodyPr>
          <a:lstStyle/>
          <a:p>
            <a:r>
              <a:rPr lang="en-US" altLang="en-US" sz="2400" dirty="0"/>
              <a:t>Text material is double spaced throughout.</a:t>
            </a:r>
          </a:p>
          <a:p>
            <a:pPr marL="0" indent="0">
              <a:buNone/>
            </a:pPr>
            <a:endParaRPr lang="en-US" altLang="en-US" sz="2400" dirty="0"/>
          </a:p>
          <a:p>
            <a:r>
              <a:rPr lang="en-US" sz="2400" dirty="0"/>
              <a:t>Do not insert extra blank lines or spacing to separate text.  </a:t>
            </a:r>
          </a:p>
          <a:p>
            <a:pPr marL="0" indent="0">
              <a:buNone/>
            </a:pPr>
            <a:endParaRPr lang="en-US" altLang="en-US" sz="2400" dirty="0"/>
          </a:p>
          <a:p>
            <a:r>
              <a:rPr lang="en-US" altLang="en-US" sz="2400" dirty="0"/>
              <a:t>Single spacing may be used in:</a:t>
            </a:r>
          </a:p>
          <a:p>
            <a:pPr lvl="1"/>
            <a:r>
              <a:rPr lang="en-US" altLang="en-US" sz="2000" dirty="0"/>
              <a:t>figure captions</a:t>
            </a:r>
          </a:p>
          <a:p>
            <a:pPr lvl="1"/>
            <a:r>
              <a:rPr lang="en-US" altLang="en-US" sz="2000" dirty="0"/>
              <a:t>table titles</a:t>
            </a:r>
          </a:p>
          <a:p>
            <a:pPr lvl="1"/>
            <a:r>
              <a:rPr lang="en-US" altLang="en-US" sz="2000" dirty="0"/>
              <a:t>long quotations (properly indented)</a:t>
            </a:r>
          </a:p>
          <a:p>
            <a:pPr lvl="1"/>
            <a:r>
              <a:rPr lang="en-US" altLang="en-US" sz="2000" dirty="0"/>
              <a:t>notes</a:t>
            </a:r>
          </a:p>
          <a:p>
            <a:pPr lvl="1"/>
            <a:r>
              <a:rPr lang="en-US" altLang="en-US" sz="2000" dirty="0"/>
              <a:t>bibliography/references section</a:t>
            </a:r>
          </a:p>
          <a:p>
            <a:pPr lvl="1"/>
            <a:endParaRPr lang="en-US" altLang="en-US" dirty="0"/>
          </a:p>
          <a:p>
            <a:endParaRPr lang="en-US" dirty="0"/>
          </a:p>
        </p:txBody>
      </p:sp>
      <p:sp>
        <p:nvSpPr>
          <p:cNvPr id="6" name="Text Placeholder 5"/>
          <p:cNvSpPr>
            <a:spLocks noGrp="1"/>
          </p:cNvSpPr>
          <p:nvPr>
            <p:ph type="body" sz="quarter" idx="11"/>
          </p:nvPr>
        </p:nvSpPr>
        <p:spPr/>
        <p:txBody>
          <a:bodyPr/>
          <a:lstStyle/>
          <a:p>
            <a:r>
              <a:rPr lang="en-US" dirty="0"/>
              <a:t>Spacing</a:t>
            </a:r>
          </a:p>
        </p:txBody>
      </p:sp>
    </p:spTree>
    <p:extLst>
      <p:ext uri="{BB962C8B-B14F-4D97-AF65-F5344CB8AC3E}">
        <p14:creationId xmlns:p14="http://schemas.microsoft.com/office/powerpoint/2010/main" val="89859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3" y="1810871"/>
            <a:ext cx="7808259" cy="4315292"/>
          </a:xfrm>
        </p:spPr>
        <p:txBody>
          <a:bodyPr>
            <a:normAutofit fontScale="92500" lnSpcReduction="20000"/>
          </a:bodyPr>
          <a:lstStyle/>
          <a:p>
            <a:pPr>
              <a:lnSpc>
                <a:spcPct val="120000"/>
              </a:lnSpc>
              <a:spcBef>
                <a:spcPts val="0"/>
              </a:spcBef>
            </a:pPr>
            <a:r>
              <a:rPr lang="en-US" altLang="en-US" sz="1800" dirty="0">
                <a:cs typeface="Verdana" panose="020B0604030504040204" pitchFamily="34" charset="0"/>
              </a:rPr>
              <a:t>Fonts </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MUST be consistent throughout the manuscript</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Font size must the same size throughout (12 point preferred) </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Most fonts are acceptable, however San Serif is preferred</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Unusual or scripted fonts are not acceptable</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Do not use bold font for major titles or figure/table titles</a:t>
            </a:r>
          </a:p>
          <a:p>
            <a:pPr>
              <a:lnSpc>
                <a:spcPct val="120000"/>
              </a:lnSpc>
              <a:spcBef>
                <a:spcPts val="0"/>
              </a:spcBef>
            </a:pPr>
            <a:endParaRPr lang="en-US" altLang="en-US" sz="1800" dirty="0">
              <a:cs typeface="Verdana" panose="020B0604030504040204" pitchFamily="34" charset="0"/>
            </a:endParaRPr>
          </a:p>
          <a:p>
            <a:pPr>
              <a:lnSpc>
                <a:spcPct val="120000"/>
              </a:lnSpc>
              <a:spcBef>
                <a:spcPts val="0"/>
              </a:spcBef>
            </a:pPr>
            <a:r>
              <a:rPr lang="en-US" altLang="en-US" sz="1800" dirty="0">
                <a:cs typeface="Verdana" panose="020B0604030504040204" pitchFamily="34" charset="0"/>
              </a:rPr>
              <a:t>The left margin </a:t>
            </a:r>
            <a:r>
              <a:rPr lang="en-US" altLang="en-US" sz="1800" u="sng" dirty="0">
                <a:cs typeface="Verdana" panose="020B0604030504040204" pitchFamily="34" charset="0"/>
              </a:rPr>
              <a:t>must</a:t>
            </a:r>
            <a:r>
              <a:rPr lang="en-US" altLang="en-US" sz="1800" dirty="0">
                <a:cs typeface="Verdana" panose="020B0604030504040204" pitchFamily="34" charset="0"/>
              </a:rPr>
              <a:t> be justified</a:t>
            </a:r>
          </a:p>
          <a:p>
            <a:pPr>
              <a:lnSpc>
                <a:spcPct val="120000"/>
              </a:lnSpc>
              <a:spcBef>
                <a:spcPts val="0"/>
              </a:spcBef>
            </a:pPr>
            <a:endParaRPr lang="en-US" altLang="en-US" sz="1800" dirty="0">
              <a:cs typeface="Verdana" panose="020B0604030504040204" pitchFamily="34" charset="0"/>
            </a:endParaRPr>
          </a:p>
          <a:p>
            <a:pPr>
              <a:lnSpc>
                <a:spcPct val="120000"/>
              </a:lnSpc>
              <a:spcBef>
                <a:spcPts val="0"/>
              </a:spcBef>
            </a:pPr>
            <a:r>
              <a:rPr lang="en-US" altLang="en-US" sz="1800" dirty="0">
                <a:cs typeface="Verdana" panose="020B0604030504040204" pitchFamily="34" charset="0"/>
              </a:rPr>
              <a:t>Right margins </a:t>
            </a:r>
            <a:r>
              <a:rPr lang="en-US" altLang="en-US" sz="1800" u="sng" dirty="0">
                <a:cs typeface="Verdana" panose="020B0604030504040204" pitchFamily="34" charset="0"/>
              </a:rPr>
              <a:t>may</a:t>
            </a:r>
            <a:r>
              <a:rPr lang="en-US" altLang="en-US" sz="1800" dirty="0">
                <a:cs typeface="Verdana" panose="020B0604030504040204" pitchFamily="34" charset="0"/>
              </a:rPr>
              <a:t> be justified if the department/college approves</a:t>
            </a:r>
          </a:p>
          <a:p>
            <a:pPr lvl="1">
              <a:lnSpc>
                <a:spcPct val="120000"/>
              </a:lnSpc>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Note:  full-justified margins may result in unsightly white spaces between words that are not acceptable.</a:t>
            </a:r>
          </a:p>
          <a:p>
            <a:pPr>
              <a:lnSpc>
                <a:spcPct val="120000"/>
              </a:lnSpc>
              <a:spcBef>
                <a:spcPts val="0"/>
              </a:spcBef>
            </a:pPr>
            <a:endParaRPr lang="en-US" altLang="en-US" sz="1800" dirty="0">
              <a:cs typeface="Verdana" panose="020B0604030504040204" pitchFamily="34" charset="0"/>
            </a:endParaRPr>
          </a:p>
          <a:p>
            <a:pPr>
              <a:lnSpc>
                <a:spcPct val="120000"/>
              </a:lnSpc>
              <a:spcBef>
                <a:spcPts val="0"/>
              </a:spcBef>
            </a:pPr>
            <a:r>
              <a:rPr lang="en-US" altLang="en-US" sz="1800" dirty="0">
                <a:cs typeface="Verdana" panose="020B0604030504040204" pitchFamily="34" charset="0"/>
              </a:rPr>
              <a:t>Indent the first line of every paragraph consistently (5 spaces preferred)</a:t>
            </a:r>
          </a:p>
          <a:p>
            <a:endParaRPr lang="en-US" dirty="0">
              <a:cs typeface="Verdana" panose="020B0604030504040204" pitchFamily="34" charset="0"/>
            </a:endParaRPr>
          </a:p>
        </p:txBody>
      </p:sp>
      <p:sp>
        <p:nvSpPr>
          <p:cNvPr id="6" name="Text Placeholder 5"/>
          <p:cNvSpPr>
            <a:spLocks noGrp="1"/>
          </p:cNvSpPr>
          <p:nvPr>
            <p:ph type="body" sz="quarter" idx="11"/>
          </p:nvPr>
        </p:nvSpPr>
        <p:spPr/>
        <p:txBody>
          <a:bodyPr>
            <a:normAutofit fontScale="92500"/>
          </a:bodyPr>
          <a:lstStyle/>
          <a:p>
            <a:r>
              <a:rPr lang="en-US" dirty="0"/>
              <a:t>Typeface, Justification, Centering &amp; Paragraphing</a:t>
            </a:r>
          </a:p>
        </p:txBody>
      </p:sp>
    </p:spTree>
    <p:extLst>
      <p:ext uri="{BB962C8B-B14F-4D97-AF65-F5344CB8AC3E}">
        <p14:creationId xmlns:p14="http://schemas.microsoft.com/office/powerpoint/2010/main" val="67431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3" y="1828803"/>
            <a:ext cx="7808259" cy="4297363"/>
          </a:xfrm>
        </p:spPr>
        <p:txBody>
          <a:bodyPr>
            <a:normAutofit/>
          </a:bodyPr>
          <a:lstStyle/>
          <a:p>
            <a:r>
              <a:rPr lang="en-US" altLang="en-US" sz="2000" b="1" dirty="0">
                <a:cs typeface="Verdana" panose="020B0604030504040204" pitchFamily="34" charset="0"/>
              </a:rPr>
              <a:t>Preliminary pages are in Roman numerals (i, ii, iii)</a:t>
            </a:r>
          </a:p>
          <a:p>
            <a:pPr lvl="1"/>
            <a:r>
              <a:rPr lang="en-US" altLang="en-US" dirty="0">
                <a:latin typeface="Verdana" panose="020B0604030504040204" pitchFamily="34" charset="0"/>
                <a:ea typeface="Verdana" panose="020B0604030504040204" pitchFamily="34" charset="0"/>
                <a:cs typeface="Verdana" panose="020B0604030504040204" pitchFamily="34" charset="0"/>
              </a:rPr>
              <a:t>Title page is page i.  </a:t>
            </a:r>
          </a:p>
          <a:p>
            <a:pPr lvl="2"/>
            <a:r>
              <a:rPr lang="en-US" altLang="en-US" dirty="0">
                <a:latin typeface="Verdana" panose="020B0604030504040204" pitchFamily="34" charset="0"/>
                <a:ea typeface="Verdana" panose="020B0604030504040204" pitchFamily="34" charset="0"/>
                <a:cs typeface="Verdana" panose="020B0604030504040204" pitchFamily="34" charset="0"/>
              </a:rPr>
              <a:t>It is counted but not numbered on the actual page. </a:t>
            </a:r>
          </a:p>
          <a:p>
            <a:pPr lvl="1"/>
            <a:r>
              <a:rPr lang="en-US" altLang="en-US" dirty="0">
                <a:latin typeface="Verdana" panose="020B0604030504040204" pitchFamily="34" charset="0"/>
                <a:ea typeface="Verdana" panose="020B0604030504040204" pitchFamily="34" charset="0"/>
                <a:cs typeface="Verdana" panose="020B0604030504040204" pitchFamily="34" charset="0"/>
              </a:rPr>
              <a:t>The signature page is page ii.  </a:t>
            </a:r>
          </a:p>
          <a:p>
            <a:pPr lvl="2"/>
            <a:r>
              <a:rPr lang="en-US" altLang="en-US" dirty="0">
                <a:latin typeface="Verdana" panose="020B0604030504040204" pitchFamily="34" charset="0"/>
                <a:ea typeface="Verdana" panose="020B0604030504040204" pitchFamily="34" charset="0"/>
                <a:cs typeface="Verdana" panose="020B0604030504040204" pitchFamily="34" charset="0"/>
              </a:rPr>
              <a:t>It is counted and numbered on the page.</a:t>
            </a:r>
          </a:p>
          <a:p>
            <a:pPr marL="0" indent="0">
              <a:buNone/>
            </a:pPr>
            <a:endParaRPr lang="en-US" altLang="en-US" sz="2000" dirty="0">
              <a:cs typeface="Verdana" panose="020B0604030504040204" pitchFamily="34" charset="0"/>
            </a:endParaRPr>
          </a:p>
          <a:p>
            <a:r>
              <a:rPr lang="en-US" altLang="en-US" sz="2000" b="1" dirty="0">
                <a:cs typeface="Verdana" panose="020B0604030504040204" pitchFamily="34" charset="0"/>
              </a:rPr>
              <a:t>Text pages (beginning with CHAPTER I) are in Arabic numerals (1, 2, 3, etc.)</a:t>
            </a:r>
          </a:p>
          <a:p>
            <a:pPr lvl="1"/>
            <a:r>
              <a:rPr lang="en-US" altLang="en-US" dirty="0">
                <a:latin typeface="Verdana" panose="020B0604030504040204" pitchFamily="34" charset="0"/>
                <a:ea typeface="Verdana" panose="020B0604030504040204" pitchFamily="34" charset="0"/>
                <a:cs typeface="Verdana" panose="020B0604030504040204" pitchFamily="34" charset="0"/>
              </a:rPr>
              <a:t>Beginning with page 1 of CHAPTER I, all following pages are numbered sequentially through the end of the manuscript.</a:t>
            </a:r>
          </a:p>
          <a:p>
            <a:endParaRPr lang="en-US" altLang="en-US" sz="2200" dirty="0">
              <a:cs typeface="Verdana" panose="020B0604030504040204" pitchFamily="34" charset="0"/>
            </a:endParaRPr>
          </a:p>
          <a:p>
            <a:endParaRPr lang="en-US" dirty="0"/>
          </a:p>
        </p:txBody>
      </p:sp>
      <p:sp>
        <p:nvSpPr>
          <p:cNvPr id="6" name="Text Placeholder 5"/>
          <p:cNvSpPr>
            <a:spLocks noGrp="1"/>
          </p:cNvSpPr>
          <p:nvPr>
            <p:ph type="body" sz="quarter" idx="11"/>
          </p:nvPr>
        </p:nvSpPr>
        <p:spPr/>
        <p:txBody>
          <a:bodyPr/>
          <a:lstStyle/>
          <a:p>
            <a:r>
              <a:rPr lang="en-US" dirty="0"/>
              <a:t>Page Numbering</a:t>
            </a:r>
          </a:p>
        </p:txBody>
      </p:sp>
    </p:spTree>
    <p:extLst>
      <p:ext uri="{BB962C8B-B14F-4D97-AF65-F5344CB8AC3E}">
        <p14:creationId xmlns:p14="http://schemas.microsoft.com/office/powerpoint/2010/main" val="3452592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3591</TotalTime>
  <Words>3364</Words>
  <Application>Microsoft Office PowerPoint</Application>
  <PresentationFormat>On-screen Show (4:3)</PresentationFormat>
  <Paragraphs>500</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Georgia</vt:lpstr>
      <vt:lpstr>Tahoma</vt:lpstr>
      <vt:lpstr>Times New Roman</vt:lpstr>
      <vt:lpstr>Verdana</vt:lpstr>
      <vt:lpstr>Office Theme</vt:lpstr>
      <vt:lpstr>Formatting a Thesis or Dissertation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 of Akron - general PPT template</dc:title>
  <dc:creator>University Communications and Marketing</dc:creator>
  <cp:lastModifiedBy>Karen L Greene</cp:lastModifiedBy>
  <cp:revision>124</cp:revision>
  <cp:lastPrinted>2019-09-05T15:39:08Z</cp:lastPrinted>
  <dcterms:created xsi:type="dcterms:W3CDTF">2018-08-18T22:57:04Z</dcterms:created>
  <dcterms:modified xsi:type="dcterms:W3CDTF">2021-03-18T13:19:58Z</dcterms:modified>
</cp:coreProperties>
</file>